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33"/>
  </p:notesMasterIdLst>
  <p:handoutMasterIdLst>
    <p:handoutMasterId r:id="rId34"/>
  </p:handoutMasterIdLst>
  <p:sldIdLst>
    <p:sldId id="350" r:id="rId2"/>
    <p:sldId id="294" r:id="rId3"/>
    <p:sldId id="302" r:id="rId4"/>
    <p:sldId id="261" r:id="rId5"/>
    <p:sldId id="301" r:id="rId6"/>
    <p:sldId id="351" r:id="rId7"/>
    <p:sldId id="352" r:id="rId8"/>
    <p:sldId id="353" r:id="rId9"/>
    <p:sldId id="354" r:id="rId10"/>
    <p:sldId id="355" r:id="rId11"/>
    <p:sldId id="295" r:id="rId12"/>
    <p:sldId id="305" r:id="rId13"/>
    <p:sldId id="359" r:id="rId14"/>
    <p:sldId id="349" r:id="rId15"/>
    <p:sldId id="264" r:id="rId16"/>
    <p:sldId id="360" r:id="rId17"/>
    <p:sldId id="361" r:id="rId18"/>
    <p:sldId id="375" r:id="rId19"/>
    <p:sldId id="363" r:id="rId20"/>
    <p:sldId id="364" r:id="rId21"/>
    <p:sldId id="366" r:id="rId22"/>
    <p:sldId id="367" r:id="rId23"/>
    <p:sldId id="368" r:id="rId24"/>
    <p:sldId id="327" r:id="rId25"/>
    <p:sldId id="369" r:id="rId26"/>
    <p:sldId id="370" r:id="rId27"/>
    <p:sldId id="371" r:id="rId28"/>
    <p:sldId id="376" r:id="rId29"/>
    <p:sldId id="377" r:id="rId30"/>
    <p:sldId id="346" r:id="rId31"/>
    <p:sldId id="3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Jennifer Andria" initials="CA" lastIdx="2" clrIdx="0">
    <p:extLst>
      <p:ext uri="{19B8F6BF-5375-455C-9EA6-DF929625EA0E}">
        <p15:presenceInfo xmlns:p15="http://schemas.microsoft.com/office/powerpoint/2012/main" userId="S-1-5-21-3340262397-995178708-756609424-60956" providerId="AD"/>
      </p:ext>
    </p:extLst>
  </p:cmAuthor>
  <p:cmAuthor id="2" name="Hernandez,Denitza Maria" initials="HM" lastIdx="5" clrIdx="1">
    <p:extLst>
      <p:ext uri="{19B8F6BF-5375-455C-9EA6-DF929625EA0E}">
        <p15:presenceInfo xmlns:p15="http://schemas.microsoft.com/office/powerpoint/2012/main" userId="S::Denitza.Hernandez@hf.org::680f79a8-6a83-4d1a-aabb-c7148dbea716" providerId="AD"/>
      </p:ext>
    </p:extLst>
  </p:cmAuthor>
  <p:cmAuthor id="3" name="Yarian,Jonathan Edward" initials="YE" lastIdx="2" clrIdx="2">
    <p:extLst>
      <p:ext uri="{19B8F6BF-5375-455C-9EA6-DF929625EA0E}">
        <p15:presenceInfo xmlns:p15="http://schemas.microsoft.com/office/powerpoint/2012/main" userId="S-1-5-21-3340262397-995178708-756609424-44007" providerId="AD"/>
      </p:ext>
    </p:extLst>
  </p:cmAuthor>
  <p:cmAuthor id="4" name="Arleo-Scott,Lorena" initials="A" lastIdx="1" clrIdx="3">
    <p:extLst>
      <p:ext uri="{19B8F6BF-5375-455C-9EA6-DF929625EA0E}">
        <p15:presenceInfo xmlns:p15="http://schemas.microsoft.com/office/powerpoint/2012/main" userId="S::Lorena.Arleo-Scott@hf.org::276f1116-ae25-4855-998b-2ed2b00d0e2c" providerId="AD"/>
      </p:ext>
    </p:extLst>
  </p:cmAuthor>
  <p:cmAuthor id="5" name="Guerrero,Veronica" initials="G" lastIdx="3" clrIdx="4">
    <p:extLst>
      <p:ext uri="{19B8F6BF-5375-455C-9EA6-DF929625EA0E}">
        <p15:presenceInfo xmlns:p15="http://schemas.microsoft.com/office/powerpoint/2012/main" userId="S::Veronica.Guerrero@hf.org::e391e09f-3144-474e-bfdc-89f033b91e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1B2140"/>
    <a:srgbClr val="5D83B5"/>
    <a:srgbClr val="000066"/>
    <a:srgbClr val="006600"/>
    <a:srgbClr val="F2F2F2"/>
    <a:srgbClr val="FF6600"/>
    <a:srgbClr val="FF3300"/>
    <a:srgbClr val="192756"/>
    <a:srgbClr val="19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8" autoAdjust="0"/>
    <p:restoredTop sz="94695"/>
  </p:normalViewPr>
  <p:slideViewPr>
    <p:cSldViewPr snapToGrid="0" snapToObjects="1">
      <p:cViewPr varScale="1">
        <p:scale>
          <a:sx n="108" d="100"/>
          <a:sy n="108" d="100"/>
        </p:scale>
        <p:origin x="1776" y="174"/>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notesViewPr>
    <p:cSldViewPr snapToGrid="0" snapToObjects="1">
      <p:cViewPr varScale="1">
        <p:scale>
          <a:sx n="170" d="100"/>
          <a:sy n="170" d="100"/>
        </p:scale>
        <p:origin x="658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5F9FB-6402-43BB-BB9D-7FBDE9947830}" type="doc">
      <dgm:prSet loTypeId="urn:microsoft.com/office/officeart/2005/8/layout/chevron1" loCatId="process" qsTypeId="urn:microsoft.com/office/officeart/2005/8/quickstyle/simple1" qsCatId="simple" csTypeId="urn:microsoft.com/office/officeart/2005/8/colors/accent4_3" csCatId="accent4" phldr="1"/>
      <dgm:spPr/>
    </dgm:pt>
    <dgm:pt modelId="{8D235EB1-98BC-4621-98B6-BDAD1C72DDBC}">
      <dgm:prSet phldrT="[Text]"/>
      <dgm:spPr/>
      <dgm:t>
        <a:bodyPr/>
        <a:lstStyle/>
        <a:p>
          <a:r>
            <a:rPr lang="en-US">
              <a:effectLst>
                <a:glow rad="127000">
                  <a:schemeClr val="accent1">
                    <a:alpha val="62000"/>
                  </a:schemeClr>
                </a:glow>
                <a:outerShdw blurRad="50800" dist="50800" dir="5400000" algn="ctr" rotWithShape="0">
                  <a:srgbClr val="000000"/>
                </a:outerShdw>
                <a:reflection stA="45000" endPos="65000" dist="50800" dir="5400000" sy="-100000" algn="bl" rotWithShape="0"/>
              </a:effectLst>
            </a:rPr>
            <a:t> </a:t>
          </a:r>
          <a:endParaRPr lang="en-US" dirty="0">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97853242-385A-40E5-A1A4-BE36C7A13A11}" type="parTrans" cxnId="{F3BABAF5-BD6A-40C3-8B84-C377E620AFA1}">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8035B717-90E5-421F-972E-9698F3B77629}" type="sibTrans" cxnId="{F3BABAF5-BD6A-40C3-8B84-C377E620AFA1}">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8FF67184-361F-4305-9A65-E2541BAE9395}">
      <dgm:prSet phldrT="[Text]"/>
      <dgm:spPr/>
      <dgm:t>
        <a:bodyPr/>
        <a:lstStyle/>
        <a:p>
          <a:r>
            <a:rPr lang="en-US">
              <a:effectLst>
                <a:glow rad="127000">
                  <a:schemeClr val="accent1">
                    <a:alpha val="62000"/>
                  </a:schemeClr>
                </a:glow>
                <a:outerShdw blurRad="50800" dist="50800" dir="5400000" algn="ctr" rotWithShape="0">
                  <a:srgbClr val="000000"/>
                </a:outerShdw>
                <a:reflection stA="45000" endPos="65000" dist="50800" dir="5400000" sy="-100000" algn="bl" rotWithShape="0"/>
              </a:effectLst>
            </a:rPr>
            <a:t> </a:t>
          </a:r>
          <a:endParaRPr lang="en-US" dirty="0">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CD1AE8E7-64C6-450B-B6BA-44CFC47E308F}" type="parTrans" cxnId="{2167EE37-7D4B-4058-A643-9035B0640E1F}">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2C82E683-B591-4438-BAB3-6022B0078A98}" type="sibTrans" cxnId="{2167EE37-7D4B-4058-A643-9035B0640E1F}">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B3FA665D-9165-41C9-8C1D-51092A98A777}">
      <dgm:prSet phldrT="[Text]"/>
      <dgm:spPr/>
      <dgm:t>
        <a:bodyPr/>
        <a:lstStyle/>
        <a:p>
          <a:r>
            <a:rPr lang="en-US">
              <a:effectLst>
                <a:glow rad="127000">
                  <a:schemeClr val="accent1">
                    <a:alpha val="62000"/>
                  </a:schemeClr>
                </a:glow>
                <a:outerShdw blurRad="50800" dist="50800" dir="5400000" algn="ctr" rotWithShape="0">
                  <a:srgbClr val="000000"/>
                </a:outerShdw>
                <a:reflection stA="45000" endPos="65000" dist="50800" dir="5400000" sy="-100000" algn="bl" rotWithShape="0"/>
              </a:effectLst>
            </a:rPr>
            <a:t> </a:t>
          </a:r>
          <a:endParaRPr lang="en-US" dirty="0">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DDF0EF93-EF90-489A-BA2B-45AFBBF48A61}" type="parTrans" cxnId="{1F8954FE-C3EA-4DBE-B384-8EEAA8632FE9}">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A571C50C-EF66-414F-BA1C-7DC174B44A2F}" type="sibTrans" cxnId="{1F8954FE-C3EA-4DBE-B384-8EEAA8632FE9}">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832C1AB9-A59C-4853-B6FD-727DDEBF5970}">
      <dgm:prSet phldrT="[Text]"/>
      <dgm:spPr/>
      <dgm:t>
        <a:bodyPr/>
        <a:lstStyle/>
        <a:p>
          <a:endParaRPr lang="en-US" dirty="0">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A0F394CD-3DB9-4DCD-B9E2-75532A19A594}" type="parTrans" cxnId="{BF01EAA2-F158-4625-A340-8B1B5C9F0713}">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1F06963E-DA18-49DA-8436-6BC241F71E20}" type="sibTrans" cxnId="{BF01EAA2-F158-4625-A340-8B1B5C9F0713}">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8D416448-F9BD-4016-9322-071A8C05CFEB}">
      <dgm:prSet phldrT="[Text]"/>
      <dgm:spPr/>
      <dgm:t>
        <a:bodyPr/>
        <a:lstStyle/>
        <a:p>
          <a:endParaRPr lang="en-US" dirty="0">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2A1A927F-556D-46C1-B9D9-4489DD6DD87B}" type="parTrans" cxnId="{AB86F495-F23B-4591-80F7-A2E1F1966E19}">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286E8969-376C-47C8-B1E6-5EF3155D449D}" type="sibTrans" cxnId="{AB86F495-F23B-4591-80F7-A2E1F1966E19}">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37DC5DD2-5D8C-49C6-97F9-59909C4D2837}">
      <dgm:prSet phldrT="[Text]"/>
      <dgm:spPr/>
      <dgm:t>
        <a:bodyPr/>
        <a:lstStyle/>
        <a:p>
          <a:endParaRPr lang="en-US" dirty="0">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1AABF4F3-D72B-4AC7-8B3A-E67D59448637}" type="parTrans" cxnId="{F2D295B8-5567-4B45-BACE-94EA72FDECFD}">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07C9B499-26BB-483A-B6E8-3EFC462A5002}" type="sibTrans" cxnId="{F2D295B8-5567-4B45-BACE-94EA72FDECFD}">
      <dgm:prSet/>
      <dgm:spPr/>
      <dgm:t>
        <a:bodyPr/>
        <a:lstStyle/>
        <a:p>
          <a:endParaRPr lang="en-US">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gm:t>
    </dgm:pt>
    <dgm:pt modelId="{DA6530F4-506F-498B-B8DE-45E12CEF9666}" type="pres">
      <dgm:prSet presAssocID="{B4E5F9FB-6402-43BB-BB9D-7FBDE9947830}" presName="Name0" presStyleCnt="0">
        <dgm:presLayoutVars>
          <dgm:dir/>
          <dgm:animLvl val="lvl"/>
          <dgm:resizeHandles val="exact"/>
        </dgm:presLayoutVars>
      </dgm:prSet>
      <dgm:spPr/>
    </dgm:pt>
    <dgm:pt modelId="{663CE332-F5C9-4ECF-B12D-0DC55CBEFF84}" type="pres">
      <dgm:prSet presAssocID="{8D235EB1-98BC-4621-98B6-BDAD1C72DDBC}" presName="parTxOnly" presStyleLbl="node1" presStyleIdx="0" presStyleCnt="6">
        <dgm:presLayoutVars>
          <dgm:chMax val="0"/>
          <dgm:chPref val="0"/>
          <dgm:bulletEnabled val="1"/>
        </dgm:presLayoutVars>
      </dgm:prSet>
      <dgm:spPr/>
    </dgm:pt>
    <dgm:pt modelId="{AAC3498E-1684-4225-AD3F-3DE98CA2A1CF}" type="pres">
      <dgm:prSet presAssocID="{8035B717-90E5-421F-972E-9698F3B77629}" presName="parTxOnlySpace" presStyleCnt="0"/>
      <dgm:spPr/>
    </dgm:pt>
    <dgm:pt modelId="{67844A6C-D3D2-4AEB-8804-C7D10D0D3352}" type="pres">
      <dgm:prSet presAssocID="{8FF67184-361F-4305-9A65-E2541BAE9395}" presName="parTxOnly" presStyleLbl="node1" presStyleIdx="1" presStyleCnt="6">
        <dgm:presLayoutVars>
          <dgm:chMax val="0"/>
          <dgm:chPref val="0"/>
          <dgm:bulletEnabled val="1"/>
        </dgm:presLayoutVars>
      </dgm:prSet>
      <dgm:spPr/>
    </dgm:pt>
    <dgm:pt modelId="{AEC901E8-65A4-47E3-90B7-A54753F891FD}" type="pres">
      <dgm:prSet presAssocID="{2C82E683-B591-4438-BAB3-6022B0078A98}" presName="parTxOnlySpace" presStyleCnt="0"/>
      <dgm:spPr/>
    </dgm:pt>
    <dgm:pt modelId="{46E0862F-E855-4835-BF83-A8F2CEF6073A}" type="pres">
      <dgm:prSet presAssocID="{B3FA665D-9165-41C9-8C1D-51092A98A777}" presName="parTxOnly" presStyleLbl="node1" presStyleIdx="2" presStyleCnt="6">
        <dgm:presLayoutVars>
          <dgm:chMax val="0"/>
          <dgm:chPref val="0"/>
          <dgm:bulletEnabled val="1"/>
        </dgm:presLayoutVars>
      </dgm:prSet>
      <dgm:spPr/>
    </dgm:pt>
    <dgm:pt modelId="{B2CA5DB6-C15E-43E9-B01C-D0E573447DBD}" type="pres">
      <dgm:prSet presAssocID="{A571C50C-EF66-414F-BA1C-7DC174B44A2F}" presName="parTxOnlySpace" presStyleCnt="0"/>
      <dgm:spPr/>
    </dgm:pt>
    <dgm:pt modelId="{B89D43DB-5B5C-4257-9553-8BDFF8E2EB87}" type="pres">
      <dgm:prSet presAssocID="{8D416448-F9BD-4016-9322-071A8C05CFEB}" presName="parTxOnly" presStyleLbl="node1" presStyleIdx="3" presStyleCnt="6">
        <dgm:presLayoutVars>
          <dgm:chMax val="0"/>
          <dgm:chPref val="0"/>
          <dgm:bulletEnabled val="1"/>
        </dgm:presLayoutVars>
      </dgm:prSet>
      <dgm:spPr/>
    </dgm:pt>
    <dgm:pt modelId="{E8C9B82E-D56E-4BFC-AA56-B3F638A57F0E}" type="pres">
      <dgm:prSet presAssocID="{286E8969-376C-47C8-B1E6-5EF3155D449D}" presName="parTxOnlySpace" presStyleCnt="0"/>
      <dgm:spPr/>
    </dgm:pt>
    <dgm:pt modelId="{D79D5EB3-C09D-43F5-8910-D9BDDB3CD7EF}" type="pres">
      <dgm:prSet presAssocID="{37DC5DD2-5D8C-49C6-97F9-59909C4D2837}" presName="parTxOnly" presStyleLbl="node1" presStyleIdx="4" presStyleCnt="6">
        <dgm:presLayoutVars>
          <dgm:chMax val="0"/>
          <dgm:chPref val="0"/>
          <dgm:bulletEnabled val="1"/>
        </dgm:presLayoutVars>
      </dgm:prSet>
      <dgm:spPr/>
    </dgm:pt>
    <dgm:pt modelId="{0A6029D2-E6E1-4CC6-B76D-27A3D6FFEACC}" type="pres">
      <dgm:prSet presAssocID="{07C9B499-26BB-483A-B6E8-3EFC462A5002}" presName="parTxOnlySpace" presStyleCnt="0"/>
      <dgm:spPr/>
    </dgm:pt>
    <dgm:pt modelId="{CBC3C29D-4A59-41B8-B0CA-718A750165F2}" type="pres">
      <dgm:prSet presAssocID="{832C1AB9-A59C-4853-B6FD-727DDEBF5970}" presName="parTxOnly" presStyleLbl="node1" presStyleIdx="5" presStyleCnt="6">
        <dgm:presLayoutVars>
          <dgm:chMax val="0"/>
          <dgm:chPref val="0"/>
          <dgm:bulletEnabled val="1"/>
        </dgm:presLayoutVars>
      </dgm:prSet>
      <dgm:spPr/>
    </dgm:pt>
  </dgm:ptLst>
  <dgm:cxnLst>
    <dgm:cxn modelId="{7BAAB034-60C3-40E3-8C48-F4BEACC95322}" type="presOf" srcId="{8D235EB1-98BC-4621-98B6-BDAD1C72DDBC}" destId="{663CE332-F5C9-4ECF-B12D-0DC55CBEFF84}" srcOrd="0" destOrd="0" presId="urn:microsoft.com/office/officeart/2005/8/layout/chevron1"/>
    <dgm:cxn modelId="{520F9E37-D45B-4BBD-8D0D-F643CB5E98CE}" type="presOf" srcId="{37DC5DD2-5D8C-49C6-97F9-59909C4D2837}" destId="{D79D5EB3-C09D-43F5-8910-D9BDDB3CD7EF}" srcOrd="0" destOrd="0" presId="urn:microsoft.com/office/officeart/2005/8/layout/chevron1"/>
    <dgm:cxn modelId="{2167EE37-7D4B-4058-A643-9035B0640E1F}" srcId="{B4E5F9FB-6402-43BB-BB9D-7FBDE9947830}" destId="{8FF67184-361F-4305-9A65-E2541BAE9395}" srcOrd="1" destOrd="0" parTransId="{CD1AE8E7-64C6-450B-B6BA-44CFC47E308F}" sibTransId="{2C82E683-B591-4438-BAB3-6022B0078A98}"/>
    <dgm:cxn modelId="{EC96685B-DA09-483F-A0A5-98CA5454462C}" type="presOf" srcId="{832C1AB9-A59C-4853-B6FD-727DDEBF5970}" destId="{CBC3C29D-4A59-41B8-B0CA-718A750165F2}" srcOrd="0" destOrd="0" presId="urn:microsoft.com/office/officeart/2005/8/layout/chevron1"/>
    <dgm:cxn modelId="{F9C9336C-0EFA-47D8-AB06-7F68FB604A3D}" type="presOf" srcId="{B3FA665D-9165-41C9-8C1D-51092A98A777}" destId="{46E0862F-E855-4835-BF83-A8F2CEF6073A}" srcOrd="0" destOrd="0" presId="urn:microsoft.com/office/officeart/2005/8/layout/chevron1"/>
    <dgm:cxn modelId="{AB86F495-F23B-4591-80F7-A2E1F1966E19}" srcId="{B4E5F9FB-6402-43BB-BB9D-7FBDE9947830}" destId="{8D416448-F9BD-4016-9322-071A8C05CFEB}" srcOrd="3" destOrd="0" parTransId="{2A1A927F-556D-46C1-B9D9-4489DD6DD87B}" sibTransId="{286E8969-376C-47C8-B1E6-5EF3155D449D}"/>
    <dgm:cxn modelId="{BF01EAA2-F158-4625-A340-8B1B5C9F0713}" srcId="{B4E5F9FB-6402-43BB-BB9D-7FBDE9947830}" destId="{832C1AB9-A59C-4853-B6FD-727DDEBF5970}" srcOrd="5" destOrd="0" parTransId="{A0F394CD-3DB9-4DCD-B9E2-75532A19A594}" sibTransId="{1F06963E-DA18-49DA-8436-6BC241F71E20}"/>
    <dgm:cxn modelId="{F2D295B8-5567-4B45-BACE-94EA72FDECFD}" srcId="{B4E5F9FB-6402-43BB-BB9D-7FBDE9947830}" destId="{37DC5DD2-5D8C-49C6-97F9-59909C4D2837}" srcOrd="4" destOrd="0" parTransId="{1AABF4F3-D72B-4AC7-8B3A-E67D59448637}" sibTransId="{07C9B499-26BB-483A-B6E8-3EFC462A5002}"/>
    <dgm:cxn modelId="{1E15B9C6-1EDF-4BD3-AC8D-111BAA7FA571}" type="presOf" srcId="{8FF67184-361F-4305-9A65-E2541BAE9395}" destId="{67844A6C-D3D2-4AEB-8804-C7D10D0D3352}" srcOrd="0" destOrd="0" presId="urn:microsoft.com/office/officeart/2005/8/layout/chevron1"/>
    <dgm:cxn modelId="{A3B8D2F2-D0FE-4667-93AA-16D88C0A48C6}" type="presOf" srcId="{B4E5F9FB-6402-43BB-BB9D-7FBDE9947830}" destId="{DA6530F4-506F-498B-B8DE-45E12CEF9666}" srcOrd="0" destOrd="0" presId="urn:microsoft.com/office/officeart/2005/8/layout/chevron1"/>
    <dgm:cxn modelId="{F3BABAF5-BD6A-40C3-8B84-C377E620AFA1}" srcId="{B4E5F9FB-6402-43BB-BB9D-7FBDE9947830}" destId="{8D235EB1-98BC-4621-98B6-BDAD1C72DDBC}" srcOrd="0" destOrd="0" parTransId="{97853242-385A-40E5-A1A4-BE36C7A13A11}" sibTransId="{8035B717-90E5-421F-972E-9698F3B77629}"/>
    <dgm:cxn modelId="{283708F6-E27F-4095-B064-CA97615DD655}" type="presOf" srcId="{8D416448-F9BD-4016-9322-071A8C05CFEB}" destId="{B89D43DB-5B5C-4257-9553-8BDFF8E2EB87}" srcOrd="0" destOrd="0" presId="urn:microsoft.com/office/officeart/2005/8/layout/chevron1"/>
    <dgm:cxn modelId="{1F8954FE-C3EA-4DBE-B384-8EEAA8632FE9}" srcId="{B4E5F9FB-6402-43BB-BB9D-7FBDE9947830}" destId="{B3FA665D-9165-41C9-8C1D-51092A98A777}" srcOrd="2" destOrd="0" parTransId="{DDF0EF93-EF90-489A-BA2B-45AFBBF48A61}" sibTransId="{A571C50C-EF66-414F-BA1C-7DC174B44A2F}"/>
    <dgm:cxn modelId="{6ADC13CF-E6A2-421F-AD5A-7E9EBCC787F0}" type="presParOf" srcId="{DA6530F4-506F-498B-B8DE-45E12CEF9666}" destId="{663CE332-F5C9-4ECF-B12D-0DC55CBEFF84}" srcOrd="0" destOrd="0" presId="urn:microsoft.com/office/officeart/2005/8/layout/chevron1"/>
    <dgm:cxn modelId="{3879EA35-0D6A-4284-9C24-B9780F006B3B}" type="presParOf" srcId="{DA6530F4-506F-498B-B8DE-45E12CEF9666}" destId="{AAC3498E-1684-4225-AD3F-3DE98CA2A1CF}" srcOrd="1" destOrd="0" presId="urn:microsoft.com/office/officeart/2005/8/layout/chevron1"/>
    <dgm:cxn modelId="{F5EF8B9A-CAAF-4662-9937-64C8B57FCD89}" type="presParOf" srcId="{DA6530F4-506F-498B-B8DE-45E12CEF9666}" destId="{67844A6C-D3D2-4AEB-8804-C7D10D0D3352}" srcOrd="2" destOrd="0" presId="urn:microsoft.com/office/officeart/2005/8/layout/chevron1"/>
    <dgm:cxn modelId="{847CE636-6FFB-459E-8E37-7D5E8F77ABCF}" type="presParOf" srcId="{DA6530F4-506F-498B-B8DE-45E12CEF9666}" destId="{AEC901E8-65A4-47E3-90B7-A54753F891FD}" srcOrd="3" destOrd="0" presId="urn:microsoft.com/office/officeart/2005/8/layout/chevron1"/>
    <dgm:cxn modelId="{3184A52F-FB50-4C08-8037-70F617322086}" type="presParOf" srcId="{DA6530F4-506F-498B-B8DE-45E12CEF9666}" destId="{46E0862F-E855-4835-BF83-A8F2CEF6073A}" srcOrd="4" destOrd="0" presId="urn:microsoft.com/office/officeart/2005/8/layout/chevron1"/>
    <dgm:cxn modelId="{3087E7B9-D52F-4B70-A11E-52F7283EB049}" type="presParOf" srcId="{DA6530F4-506F-498B-B8DE-45E12CEF9666}" destId="{B2CA5DB6-C15E-43E9-B01C-D0E573447DBD}" srcOrd="5" destOrd="0" presId="urn:microsoft.com/office/officeart/2005/8/layout/chevron1"/>
    <dgm:cxn modelId="{0799FDC5-E466-4CD3-B129-A1011D944B5F}" type="presParOf" srcId="{DA6530F4-506F-498B-B8DE-45E12CEF9666}" destId="{B89D43DB-5B5C-4257-9553-8BDFF8E2EB87}" srcOrd="6" destOrd="0" presId="urn:microsoft.com/office/officeart/2005/8/layout/chevron1"/>
    <dgm:cxn modelId="{75AF4BB1-8A71-4F42-8533-4B9620BC0138}" type="presParOf" srcId="{DA6530F4-506F-498B-B8DE-45E12CEF9666}" destId="{E8C9B82E-D56E-4BFC-AA56-B3F638A57F0E}" srcOrd="7" destOrd="0" presId="urn:microsoft.com/office/officeart/2005/8/layout/chevron1"/>
    <dgm:cxn modelId="{F4D78DA9-AA42-4B12-B140-D35810F28461}" type="presParOf" srcId="{DA6530F4-506F-498B-B8DE-45E12CEF9666}" destId="{D79D5EB3-C09D-43F5-8910-D9BDDB3CD7EF}" srcOrd="8" destOrd="0" presId="urn:microsoft.com/office/officeart/2005/8/layout/chevron1"/>
    <dgm:cxn modelId="{03664ADE-E9D5-4D1A-8139-950E195CFBC5}" type="presParOf" srcId="{DA6530F4-506F-498B-B8DE-45E12CEF9666}" destId="{0A6029D2-E6E1-4CC6-B76D-27A3D6FFEACC}" srcOrd="9" destOrd="0" presId="urn:microsoft.com/office/officeart/2005/8/layout/chevron1"/>
    <dgm:cxn modelId="{5EB881D6-469A-43FB-94B2-84899A918F5A}" type="presParOf" srcId="{DA6530F4-506F-498B-B8DE-45E12CEF9666}" destId="{CBC3C29D-4A59-41B8-B0CA-718A750165F2}"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9907F-F17B-4AD9-A97C-DA101C76DE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E44B78-40D7-4FD5-9F1D-E9117704A05C}">
      <dgm:prSet phldrT="[Text]" custT="1"/>
      <dgm:spPr>
        <a:effectLst>
          <a:outerShdw blurRad="50800" dist="38100" dir="2700000" algn="tl" rotWithShape="0">
            <a:prstClr val="black">
              <a:alpha val="40000"/>
            </a:prstClr>
          </a:outerShdw>
        </a:effectLst>
      </dgm:spPr>
      <dgm:t>
        <a:bodyPr/>
        <a:lstStyle/>
        <a:p>
          <a:pPr>
            <a:spcAft>
              <a:spcPts val="0"/>
            </a:spcAft>
          </a:pPr>
          <a:r>
            <a:rPr lang="en-US" sz="2900" kern="1200" dirty="0">
              <a:solidFill>
                <a:srgbClr val="FFFFFF"/>
              </a:solidFill>
              <a:latin typeface="Arial" panose="020B0604020202020204" pitchFamily="34" charset="0"/>
              <a:ea typeface="+mn-ea"/>
              <a:cs typeface="Arial" panose="020B0604020202020204" pitchFamily="34" charset="0"/>
            </a:rPr>
            <a:t>Health First </a:t>
          </a:r>
        </a:p>
        <a:p>
          <a:pPr>
            <a:spcAft>
              <a:spcPts val="0"/>
            </a:spcAft>
          </a:pPr>
          <a:r>
            <a:rPr lang="en-US" sz="2900" kern="1200" dirty="0">
              <a:solidFill>
                <a:srgbClr val="FFFFFF"/>
              </a:solidFill>
              <a:latin typeface="Arial" panose="020B0604020202020204" pitchFamily="34" charset="0"/>
              <a:ea typeface="+mn-ea"/>
              <a:cs typeface="Arial" panose="020B0604020202020204" pitchFamily="34" charset="0"/>
            </a:rPr>
            <a:t>Health Plans</a:t>
          </a:r>
        </a:p>
        <a:p>
          <a:pPr>
            <a:spcAft>
              <a:spcPts val="0"/>
            </a:spcAft>
          </a:pPr>
          <a:r>
            <a:rPr lang="en-US" sz="1600" kern="1200" dirty="0">
              <a:solidFill>
                <a:srgbClr val="5D83B5"/>
              </a:solidFill>
              <a:latin typeface="Arial" panose="020B0604020202020204" pitchFamily="34" charset="0"/>
              <a:ea typeface="+mn-ea"/>
              <a:cs typeface="Arial" panose="020B0604020202020204" pitchFamily="34" charset="0"/>
            </a:rPr>
            <a:t>Classic, Value, Rewards, Secure</a:t>
          </a:r>
        </a:p>
      </dgm:t>
    </dgm:pt>
    <dgm:pt modelId="{FF5A8D8D-7664-48E4-8764-36AD83C2DDBB}" type="parTrans" cxnId="{A85FE11D-C9A5-44B8-AAE6-FE9355512FD2}">
      <dgm:prSet/>
      <dgm:spPr/>
      <dgm:t>
        <a:bodyPr/>
        <a:lstStyle/>
        <a:p>
          <a:endParaRPr lang="en-US"/>
        </a:p>
      </dgm:t>
    </dgm:pt>
    <dgm:pt modelId="{BF9589AB-3B69-4129-88AB-CFA2E0D0360B}" type="sibTrans" cxnId="{A85FE11D-C9A5-44B8-AAE6-FE9355512FD2}">
      <dgm:prSet/>
      <dgm:spPr/>
      <dgm:t>
        <a:bodyPr/>
        <a:lstStyle/>
        <a:p>
          <a:endParaRPr lang="en-US"/>
        </a:p>
      </dgm:t>
    </dgm:pt>
    <dgm:pt modelId="{0F07666B-BEB2-442A-AEDF-D4550E7658C7}">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buFont typeface="Wingdings" panose="05000000000000000000" pitchFamily="2" charset="2"/>
            <a:buNone/>
          </a:pPr>
          <a:r>
            <a:rPr lang="en-US" sz="2400" dirty="0">
              <a:solidFill>
                <a:schemeClr val="tx2"/>
              </a:solidFill>
              <a:latin typeface="Arial" panose="020B0604020202020204" pitchFamily="34" charset="0"/>
              <a:cs typeface="Arial" panose="020B0604020202020204" pitchFamily="34" charset="0"/>
            </a:rPr>
            <a:t>HMO and POS Plans offered in:</a:t>
          </a:r>
        </a:p>
      </dgm:t>
    </dgm:pt>
    <dgm:pt modelId="{960D2603-A78F-4EB7-9DEF-7D2C92FC7EF6}" type="parTrans" cxnId="{9B04DB4C-FB7C-4DC6-87B0-6B99B98EBF85}">
      <dgm:prSet/>
      <dgm:spPr/>
      <dgm:t>
        <a:bodyPr/>
        <a:lstStyle/>
        <a:p>
          <a:endParaRPr lang="en-US"/>
        </a:p>
      </dgm:t>
    </dgm:pt>
    <dgm:pt modelId="{7588105C-6589-45F5-A210-65A205E2DA87}" type="sibTrans" cxnId="{9B04DB4C-FB7C-4DC6-87B0-6B99B98EBF85}">
      <dgm:prSet/>
      <dgm:spPr/>
      <dgm:t>
        <a:bodyPr/>
        <a:lstStyle/>
        <a:p>
          <a:endParaRPr lang="en-US"/>
        </a:p>
      </dgm:t>
    </dgm:pt>
    <dgm:pt modelId="{5FFD775F-59A4-4B66-888C-6A3C683CF266}">
      <dgm:prSet phldrT="[Text]" custT="1"/>
      <dgm:spPr>
        <a:effectLst>
          <a:outerShdw blurRad="50800" dist="38100" dir="2700000" algn="tl" rotWithShape="0">
            <a:prstClr val="black">
              <a:alpha val="40000"/>
            </a:prstClr>
          </a:outerShdw>
        </a:effectLst>
      </dgm:spPr>
      <dgm:t>
        <a:bodyPr/>
        <a:lstStyle/>
        <a:p>
          <a:pPr>
            <a:spcAft>
              <a:spcPts val="0"/>
            </a:spcAft>
          </a:pPr>
          <a:r>
            <a:rPr lang="en-US" sz="2900" dirty="0" err="1">
              <a:latin typeface="Arial" panose="020B0604020202020204" pitchFamily="34" charset="0"/>
              <a:cs typeface="Arial" panose="020B0604020202020204" pitchFamily="34" charset="0"/>
            </a:rPr>
            <a:t>AdventHealth</a:t>
          </a:r>
          <a:r>
            <a:rPr lang="en-US" sz="2900" dirty="0">
              <a:latin typeface="Arial" panose="020B0604020202020204" pitchFamily="34" charset="0"/>
              <a:cs typeface="Arial" panose="020B0604020202020204" pitchFamily="34" charset="0"/>
            </a:rPr>
            <a:t> </a:t>
          </a:r>
        </a:p>
        <a:p>
          <a:pPr>
            <a:spcAft>
              <a:spcPts val="0"/>
            </a:spcAft>
          </a:pPr>
          <a:r>
            <a:rPr lang="en-US" sz="2900" dirty="0">
              <a:latin typeface="Arial" panose="020B0604020202020204" pitchFamily="34" charset="0"/>
              <a:cs typeface="Arial" panose="020B0604020202020204" pitchFamily="34" charset="0"/>
            </a:rPr>
            <a:t>Advantage Plans</a:t>
          </a:r>
        </a:p>
        <a:p>
          <a:pPr>
            <a:spcAft>
              <a:spcPts val="0"/>
            </a:spcAft>
          </a:pPr>
          <a:r>
            <a:rPr lang="en-US" sz="1600" dirty="0" err="1">
              <a:solidFill>
                <a:srgbClr val="5D83B5"/>
              </a:solidFill>
              <a:latin typeface="Arial" panose="020B0604020202020204" pitchFamily="34" charset="0"/>
              <a:cs typeface="Arial" panose="020B0604020202020204" pitchFamily="34" charset="0"/>
            </a:rPr>
            <a:t>Sunsaver</a:t>
          </a:r>
          <a:endParaRPr lang="en-US" sz="1600" dirty="0">
            <a:solidFill>
              <a:srgbClr val="5D83B5"/>
            </a:solidFill>
            <a:latin typeface="Arial" panose="020B0604020202020204" pitchFamily="34" charset="0"/>
            <a:cs typeface="Arial" panose="020B0604020202020204" pitchFamily="34" charset="0"/>
          </a:endParaRPr>
        </a:p>
      </dgm:t>
    </dgm:pt>
    <dgm:pt modelId="{8DA21DE0-6085-46CE-ABF1-D42DA5A3D7DB}" type="parTrans" cxnId="{199BAA60-B9AA-43DB-9DF8-D46A44ED9328}">
      <dgm:prSet/>
      <dgm:spPr/>
      <dgm:t>
        <a:bodyPr/>
        <a:lstStyle/>
        <a:p>
          <a:endParaRPr lang="en-US"/>
        </a:p>
      </dgm:t>
    </dgm:pt>
    <dgm:pt modelId="{037D1137-D6CF-49BA-95BF-83BF2DE79B03}" type="sibTrans" cxnId="{199BAA60-B9AA-43DB-9DF8-D46A44ED9328}">
      <dgm:prSet/>
      <dgm:spPr/>
      <dgm:t>
        <a:bodyPr/>
        <a:lstStyle/>
        <a:p>
          <a:endParaRPr lang="en-US"/>
        </a:p>
      </dgm:t>
    </dgm:pt>
    <dgm:pt modelId="{54D9FAFE-1369-4041-93EB-63127187DC3A}">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lnSpc>
              <a:spcPct val="100000"/>
            </a:lnSpc>
            <a:spcAft>
              <a:spcPts val="0"/>
            </a:spcAft>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Volusia</a:t>
          </a:r>
        </a:p>
      </dgm:t>
    </dgm:pt>
    <dgm:pt modelId="{D832E06C-C08C-46F5-B807-BDEDEBAD1E6C}" type="parTrans" cxnId="{338D39FA-80C2-4934-B89D-047B9C9D860B}">
      <dgm:prSet/>
      <dgm:spPr/>
      <dgm:t>
        <a:bodyPr/>
        <a:lstStyle/>
        <a:p>
          <a:endParaRPr lang="en-US"/>
        </a:p>
      </dgm:t>
    </dgm:pt>
    <dgm:pt modelId="{6A4E5925-4F62-4BFA-A7A8-200C3A69CC75}" type="sibTrans" cxnId="{338D39FA-80C2-4934-B89D-047B9C9D860B}">
      <dgm:prSet/>
      <dgm:spPr/>
      <dgm:t>
        <a:bodyPr/>
        <a:lstStyle/>
        <a:p>
          <a:endParaRPr lang="en-US"/>
        </a:p>
      </dgm:t>
    </dgm:pt>
    <dgm:pt modelId="{EA45F2C7-2654-4C6E-BC2C-BBCC4EEF98B1}">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lnSpc>
              <a:spcPct val="100000"/>
            </a:lnSpc>
            <a:spcAft>
              <a:spcPts val="0"/>
            </a:spcAft>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Flagler</a:t>
          </a:r>
        </a:p>
      </dgm:t>
    </dgm:pt>
    <dgm:pt modelId="{8D277D43-6131-4BD5-81E0-C75A2D61370A}" type="parTrans" cxnId="{04203D3F-37E1-456E-9BD4-BFA56FE90897}">
      <dgm:prSet/>
      <dgm:spPr/>
      <dgm:t>
        <a:bodyPr/>
        <a:lstStyle/>
        <a:p>
          <a:endParaRPr lang="en-US"/>
        </a:p>
      </dgm:t>
    </dgm:pt>
    <dgm:pt modelId="{82676835-E79A-44DF-9B47-59A26F00D10D}" type="sibTrans" cxnId="{04203D3F-37E1-456E-9BD4-BFA56FE90897}">
      <dgm:prSet/>
      <dgm:spPr/>
      <dgm:t>
        <a:bodyPr/>
        <a:lstStyle/>
        <a:p>
          <a:endParaRPr lang="en-US"/>
        </a:p>
      </dgm:t>
    </dgm:pt>
    <dgm:pt modelId="{BAC41264-8A0A-482E-91BF-9C31EE4854EC}">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lnSpc>
              <a:spcPct val="100000"/>
            </a:lnSpc>
            <a:spcAft>
              <a:spcPts val="0"/>
            </a:spcAft>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Seminole</a:t>
          </a:r>
        </a:p>
      </dgm:t>
    </dgm:pt>
    <dgm:pt modelId="{324CC27B-2433-4BED-8F4E-A7A3CC018733}" type="parTrans" cxnId="{90EAE001-C1EE-4E14-B6CB-02F50E0FBA5F}">
      <dgm:prSet/>
      <dgm:spPr/>
      <dgm:t>
        <a:bodyPr/>
        <a:lstStyle/>
        <a:p>
          <a:endParaRPr lang="en-US"/>
        </a:p>
      </dgm:t>
    </dgm:pt>
    <dgm:pt modelId="{399B8A1C-0A81-4B9D-89EB-BD3587D7F13A}" type="sibTrans" cxnId="{90EAE001-C1EE-4E14-B6CB-02F50E0FBA5F}">
      <dgm:prSet/>
      <dgm:spPr/>
      <dgm:t>
        <a:bodyPr/>
        <a:lstStyle/>
        <a:p>
          <a:endParaRPr lang="en-US"/>
        </a:p>
      </dgm:t>
    </dgm:pt>
    <dgm:pt modelId="{DD88221B-FB1D-4EEC-BEA1-7339CE68DB78}">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lnSpc>
              <a:spcPct val="100000"/>
            </a:lnSpc>
            <a:spcAft>
              <a:spcPts val="0"/>
            </a:spcAft>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Highlands</a:t>
          </a:r>
        </a:p>
      </dgm:t>
    </dgm:pt>
    <dgm:pt modelId="{477517ED-B4E7-48C2-B933-1468266EBFD1}" type="parTrans" cxnId="{8584C53D-4AE2-42C7-93DE-B0D90451DACE}">
      <dgm:prSet/>
      <dgm:spPr/>
      <dgm:t>
        <a:bodyPr/>
        <a:lstStyle/>
        <a:p>
          <a:endParaRPr lang="en-US"/>
        </a:p>
      </dgm:t>
    </dgm:pt>
    <dgm:pt modelId="{1EC05559-A073-4D28-BF76-D65E2357DCAF}" type="sibTrans" cxnId="{8584C53D-4AE2-42C7-93DE-B0D90451DACE}">
      <dgm:prSet/>
      <dgm:spPr/>
      <dgm:t>
        <a:bodyPr/>
        <a:lstStyle/>
        <a:p>
          <a:endParaRPr lang="en-US"/>
        </a:p>
      </dgm:t>
    </dgm:pt>
    <dgm:pt modelId="{ED2DA386-32CD-4E7B-9824-FB92AD54FAB5}">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lnSpc>
              <a:spcPct val="100000"/>
            </a:lnSpc>
            <a:spcAft>
              <a:spcPts val="0"/>
            </a:spcAft>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Hardee</a:t>
          </a:r>
          <a:r>
            <a:rPr lang="en-US" sz="2000" dirty="0">
              <a:solidFill>
                <a:srgbClr val="5D83B5"/>
              </a:solidFill>
              <a:latin typeface="Arial" panose="020B0604020202020204" pitchFamily="34" charset="0"/>
              <a:cs typeface="Arial" panose="020B0604020202020204" pitchFamily="34" charset="0"/>
            </a:rPr>
            <a:t> </a:t>
          </a:r>
          <a:endParaRPr lang="en-US" sz="2400" dirty="0">
            <a:solidFill>
              <a:srgbClr val="5D83B5"/>
            </a:solidFill>
            <a:latin typeface="Arial" panose="020B0604020202020204" pitchFamily="34" charset="0"/>
            <a:cs typeface="Arial" panose="020B0604020202020204" pitchFamily="34" charset="0"/>
          </a:endParaRPr>
        </a:p>
      </dgm:t>
    </dgm:pt>
    <dgm:pt modelId="{3B05405D-E459-41F6-9DA9-00690D41F91E}" type="parTrans" cxnId="{C54D09D7-2FD6-4FDC-AF44-7EAB50A6ECBA}">
      <dgm:prSet/>
      <dgm:spPr/>
      <dgm:t>
        <a:bodyPr/>
        <a:lstStyle/>
        <a:p>
          <a:endParaRPr lang="en-US"/>
        </a:p>
      </dgm:t>
    </dgm:pt>
    <dgm:pt modelId="{9C0B0832-4D84-4331-AD8D-3CCFD220AF69}" type="sibTrans" cxnId="{C54D09D7-2FD6-4FDC-AF44-7EAB50A6ECBA}">
      <dgm:prSet/>
      <dgm:spPr/>
      <dgm:t>
        <a:bodyPr/>
        <a:lstStyle/>
        <a:p>
          <a:endParaRPr lang="en-US"/>
        </a:p>
      </dgm:t>
    </dgm:pt>
    <dgm:pt modelId="{31088127-C582-4054-8419-6531B8C1E99C}">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0">
            <a:lnSpc>
              <a:spcPct val="90000"/>
            </a:lnSpc>
            <a:spcAft>
              <a:spcPts val="0"/>
            </a:spcAft>
            <a:buFont typeface="Wingdings" panose="05000000000000000000" pitchFamily="2" charset="2"/>
            <a:buNone/>
          </a:pPr>
          <a:r>
            <a:rPr lang="en-US" sz="2400" dirty="0">
              <a:solidFill>
                <a:schemeClr val="tx2"/>
              </a:solidFill>
              <a:latin typeface="Arial" panose="020B0604020202020204" pitchFamily="34" charset="0"/>
              <a:cs typeface="Arial" panose="020B0604020202020204" pitchFamily="34" charset="0"/>
            </a:rPr>
            <a:t>HMO Plan offered in:</a:t>
          </a:r>
        </a:p>
      </dgm:t>
    </dgm:pt>
    <dgm:pt modelId="{76CA331A-FE42-4CB0-8113-1860DCC87CAD}" type="parTrans" cxnId="{F7BCF694-E109-4D28-8912-46D31068EBA6}">
      <dgm:prSet/>
      <dgm:spPr/>
      <dgm:t>
        <a:bodyPr/>
        <a:lstStyle/>
        <a:p>
          <a:endParaRPr lang="en-US"/>
        </a:p>
      </dgm:t>
    </dgm:pt>
    <dgm:pt modelId="{679BC671-65F9-4020-97D8-C187D1334FFE}" type="sibTrans" cxnId="{F7BCF694-E109-4D28-8912-46D31068EBA6}">
      <dgm:prSet/>
      <dgm:spPr/>
      <dgm:t>
        <a:bodyPr/>
        <a:lstStyle/>
        <a:p>
          <a:endParaRPr lang="en-US"/>
        </a:p>
      </dgm:t>
    </dgm:pt>
    <dgm:pt modelId="{A05144BE-654E-46A2-9668-5D75B0E2F95B}">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228600">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Brevard</a:t>
          </a:r>
        </a:p>
      </dgm:t>
    </dgm:pt>
    <dgm:pt modelId="{BD8C741A-B061-4A2F-9440-595AC6A8A83B}" type="parTrans" cxnId="{B243032E-0794-4925-A5A7-06EA0B703C4C}">
      <dgm:prSet/>
      <dgm:spPr/>
      <dgm:t>
        <a:bodyPr/>
        <a:lstStyle/>
        <a:p>
          <a:endParaRPr lang="en-US"/>
        </a:p>
      </dgm:t>
    </dgm:pt>
    <dgm:pt modelId="{1488A85B-C7FE-4593-8D6D-725271699272}" type="sibTrans" cxnId="{B243032E-0794-4925-A5A7-06EA0B703C4C}">
      <dgm:prSet/>
      <dgm:spPr/>
      <dgm:t>
        <a:bodyPr/>
        <a:lstStyle/>
        <a:p>
          <a:endParaRPr lang="en-US"/>
        </a:p>
      </dgm:t>
    </dgm:pt>
    <dgm:pt modelId="{91C98C3C-D1DD-4DA1-907C-7175E3992740}">
      <dgm:prSet phldrT="[Text]" custT="1"/>
      <dgm:spPr>
        <a:solidFill>
          <a:schemeClr val="bg1">
            <a:alpha val="90000"/>
          </a:schemeClr>
        </a:solidFill>
        <a:effectLst>
          <a:outerShdw blurRad="50800" dist="38100" dir="2700000" algn="tl" rotWithShape="0">
            <a:prstClr val="black">
              <a:alpha val="40000"/>
            </a:prstClr>
          </a:outerShdw>
        </a:effectLst>
      </dgm:spPr>
      <dgm:t>
        <a:bodyPr/>
        <a:lstStyle/>
        <a:p>
          <a:pPr marL="228600">
            <a:buFont typeface="Wingdings" panose="05000000000000000000" pitchFamily="2" charset="2"/>
            <a:buNone/>
          </a:pPr>
          <a:r>
            <a:rPr lang="en-US" sz="2400" dirty="0">
              <a:solidFill>
                <a:srgbClr val="5D83B5"/>
              </a:solidFill>
              <a:latin typeface="Arial" panose="020B0604020202020204" pitchFamily="34" charset="0"/>
              <a:cs typeface="Arial" panose="020B0604020202020204" pitchFamily="34" charset="0"/>
            </a:rPr>
            <a:t>Indian River</a:t>
          </a:r>
        </a:p>
      </dgm:t>
    </dgm:pt>
    <dgm:pt modelId="{5E65BA6D-255F-47D8-B6DA-2B1B5CB589C6}" type="parTrans" cxnId="{1B5A0425-52B8-48F2-9127-0349F6192CD5}">
      <dgm:prSet/>
      <dgm:spPr/>
      <dgm:t>
        <a:bodyPr/>
        <a:lstStyle/>
        <a:p>
          <a:endParaRPr lang="en-US"/>
        </a:p>
      </dgm:t>
    </dgm:pt>
    <dgm:pt modelId="{5DB8570E-BEFE-4CB9-984B-9636143FF792}" type="sibTrans" cxnId="{1B5A0425-52B8-48F2-9127-0349F6192CD5}">
      <dgm:prSet/>
      <dgm:spPr/>
      <dgm:t>
        <a:bodyPr/>
        <a:lstStyle/>
        <a:p>
          <a:endParaRPr lang="en-US"/>
        </a:p>
      </dgm:t>
    </dgm:pt>
    <dgm:pt modelId="{B5337478-C0D4-4020-B353-2C745ED60167}" type="pres">
      <dgm:prSet presAssocID="{EB69907F-F17B-4AD9-A97C-DA101C76DE1A}" presName="Name0" presStyleCnt="0">
        <dgm:presLayoutVars>
          <dgm:dir/>
          <dgm:animLvl val="lvl"/>
          <dgm:resizeHandles val="exact"/>
        </dgm:presLayoutVars>
      </dgm:prSet>
      <dgm:spPr/>
    </dgm:pt>
    <dgm:pt modelId="{D8ECB684-87FB-4F6C-AABF-894A7356F4B2}" type="pres">
      <dgm:prSet presAssocID="{45E44B78-40D7-4FD5-9F1D-E9117704A05C}" presName="composite" presStyleCnt="0"/>
      <dgm:spPr/>
    </dgm:pt>
    <dgm:pt modelId="{B8D576D5-D362-4877-A039-6D49BE53BCA3}" type="pres">
      <dgm:prSet presAssocID="{45E44B78-40D7-4FD5-9F1D-E9117704A05C}" presName="parTx" presStyleLbl="alignNode1" presStyleIdx="0" presStyleCnt="2" custLinFactNeighborY="-15012">
        <dgm:presLayoutVars>
          <dgm:chMax val="0"/>
          <dgm:chPref val="0"/>
          <dgm:bulletEnabled val="1"/>
        </dgm:presLayoutVars>
      </dgm:prSet>
      <dgm:spPr/>
    </dgm:pt>
    <dgm:pt modelId="{3F951E3D-BA6E-41CC-A2BB-E1A6E059901C}" type="pres">
      <dgm:prSet presAssocID="{45E44B78-40D7-4FD5-9F1D-E9117704A05C}" presName="desTx" presStyleLbl="alignAccFollowNode1" presStyleIdx="0" presStyleCnt="2" custLinFactNeighborX="-1" custLinFactNeighborY="-245">
        <dgm:presLayoutVars>
          <dgm:bulletEnabled val="1"/>
        </dgm:presLayoutVars>
      </dgm:prSet>
      <dgm:spPr/>
    </dgm:pt>
    <dgm:pt modelId="{F6D2CF95-6DE1-4887-BF81-C0D78D27522B}" type="pres">
      <dgm:prSet presAssocID="{BF9589AB-3B69-4129-88AB-CFA2E0D0360B}" presName="space" presStyleCnt="0"/>
      <dgm:spPr/>
    </dgm:pt>
    <dgm:pt modelId="{84893BD4-B797-4219-8F08-85DF119CE7A1}" type="pres">
      <dgm:prSet presAssocID="{5FFD775F-59A4-4B66-888C-6A3C683CF266}" presName="composite" presStyleCnt="0"/>
      <dgm:spPr/>
    </dgm:pt>
    <dgm:pt modelId="{7632F4AA-8238-46B3-876C-CD8979BCF551}" type="pres">
      <dgm:prSet presAssocID="{5FFD775F-59A4-4B66-888C-6A3C683CF266}" presName="parTx" presStyleLbl="alignNode1" presStyleIdx="1" presStyleCnt="2">
        <dgm:presLayoutVars>
          <dgm:chMax val="0"/>
          <dgm:chPref val="0"/>
          <dgm:bulletEnabled val="1"/>
        </dgm:presLayoutVars>
      </dgm:prSet>
      <dgm:spPr/>
    </dgm:pt>
    <dgm:pt modelId="{F052BE0E-5B3D-4D90-803F-F8C93D3A9A84}" type="pres">
      <dgm:prSet presAssocID="{5FFD775F-59A4-4B66-888C-6A3C683CF266}" presName="desTx" presStyleLbl="alignAccFollowNode1" presStyleIdx="1" presStyleCnt="2">
        <dgm:presLayoutVars>
          <dgm:bulletEnabled val="1"/>
        </dgm:presLayoutVars>
      </dgm:prSet>
      <dgm:spPr/>
    </dgm:pt>
  </dgm:ptLst>
  <dgm:cxnLst>
    <dgm:cxn modelId="{9F5B5700-2A63-4D2B-87CC-34C502B4CC85}" type="presOf" srcId="{A05144BE-654E-46A2-9668-5D75B0E2F95B}" destId="{3F951E3D-BA6E-41CC-A2BB-E1A6E059901C}" srcOrd="0" destOrd="1" presId="urn:microsoft.com/office/officeart/2005/8/layout/hList1"/>
    <dgm:cxn modelId="{90EAE001-C1EE-4E14-B6CB-02F50E0FBA5F}" srcId="{5FFD775F-59A4-4B66-888C-6A3C683CF266}" destId="{BAC41264-8A0A-482E-91BF-9C31EE4854EC}" srcOrd="3" destOrd="0" parTransId="{324CC27B-2433-4BED-8F4E-A7A3CC018733}" sibTransId="{399B8A1C-0A81-4B9D-89EB-BD3587D7F13A}"/>
    <dgm:cxn modelId="{43F68407-2B52-49D5-9208-B3C80C533159}" type="presOf" srcId="{5FFD775F-59A4-4B66-888C-6A3C683CF266}" destId="{7632F4AA-8238-46B3-876C-CD8979BCF551}" srcOrd="0" destOrd="0" presId="urn:microsoft.com/office/officeart/2005/8/layout/hList1"/>
    <dgm:cxn modelId="{A85FE11D-C9A5-44B8-AAE6-FE9355512FD2}" srcId="{EB69907F-F17B-4AD9-A97C-DA101C76DE1A}" destId="{45E44B78-40D7-4FD5-9F1D-E9117704A05C}" srcOrd="0" destOrd="0" parTransId="{FF5A8D8D-7664-48E4-8764-36AD83C2DDBB}" sibTransId="{BF9589AB-3B69-4129-88AB-CFA2E0D0360B}"/>
    <dgm:cxn modelId="{1B5A0425-52B8-48F2-9127-0349F6192CD5}" srcId="{45E44B78-40D7-4FD5-9F1D-E9117704A05C}" destId="{91C98C3C-D1DD-4DA1-907C-7175E3992740}" srcOrd="2" destOrd="0" parTransId="{5E65BA6D-255F-47D8-B6DA-2B1B5CB589C6}" sibTransId="{5DB8570E-BEFE-4CB9-984B-9636143FF792}"/>
    <dgm:cxn modelId="{B243032E-0794-4925-A5A7-06EA0B703C4C}" srcId="{45E44B78-40D7-4FD5-9F1D-E9117704A05C}" destId="{A05144BE-654E-46A2-9668-5D75B0E2F95B}" srcOrd="1" destOrd="0" parTransId="{BD8C741A-B061-4A2F-9440-595AC6A8A83B}" sibTransId="{1488A85B-C7FE-4593-8D6D-725271699272}"/>
    <dgm:cxn modelId="{8584C53D-4AE2-42C7-93DE-B0D90451DACE}" srcId="{5FFD775F-59A4-4B66-888C-6A3C683CF266}" destId="{DD88221B-FB1D-4EEC-BEA1-7339CE68DB78}" srcOrd="4" destOrd="0" parTransId="{477517ED-B4E7-48C2-B933-1468266EBFD1}" sibTransId="{1EC05559-A073-4D28-BF76-D65E2357DCAF}"/>
    <dgm:cxn modelId="{04203D3F-37E1-456E-9BD4-BFA56FE90897}" srcId="{5FFD775F-59A4-4B66-888C-6A3C683CF266}" destId="{EA45F2C7-2654-4C6E-BC2C-BBCC4EEF98B1}" srcOrd="2" destOrd="0" parTransId="{8D277D43-6131-4BD5-81E0-C75A2D61370A}" sibTransId="{82676835-E79A-44DF-9B47-59A26F00D10D}"/>
    <dgm:cxn modelId="{5B4EC65D-2967-43D9-8A2B-317A87B57006}" type="presOf" srcId="{31088127-C582-4054-8419-6531B8C1E99C}" destId="{F052BE0E-5B3D-4D90-803F-F8C93D3A9A84}" srcOrd="0" destOrd="0" presId="urn:microsoft.com/office/officeart/2005/8/layout/hList1"/>
    <dgm:cxn modelId="{199BAA60-B9AA-43DB-9DF8-D46A44ED9328}" srcId="{EB69907F-F17B-4AD9-A97C-DA101C76DE1A}" destId="{5FFD775F-59A4-4B66-888C-6A3C683CF266}" srcOrd="1" destOrd="0" parTransId="{8DA21DE0-6085-46CE-ABF1-D42DA5A3D7DB}" sibTransId="{037D1137-D6CF-49BA-95BF-83BF2DE79B03}"/>
    <dgm:cxn modelId="{564D2143-EA34-455E-A65E-1B418579B8A3}" type="presOf" srcId="{EA45F2C7-2654-4C6E-BC2C-BBCC4EEF98B1}" destId="{F052BE0E-5B3D-4D90-803F-F8C93D3A9A84}" srcOrd="0" destOrd="2" presId="urn:microsoft.com/office/officeart/2005/8/layout/hList1"/>
    <dgm:cxn modelId="{9BA3A866-32FD-462F-9816-865D676F79F8}" type="presOf" srcId="{BAC41264-8A0A-482E-91BF-9C31EE4854EC}" destId="{F052BE0E-5B3D-4D90-803F-F8C93D3A9A84}" srcOrd="0" destOrd="3" presId="urn:microsoft.com/office/officeart/2005/8/layout/hList1"/>
    <dgm:cxn modelId="{9B04DB4C-FB7C-4DC6-87B0-6B99B98EBF85}" srcId="{45E44B78-40D7-4FD5-9F1D-E9117704A05C}" destId="{0F07666B-BEB2-442A-AEDF-D4550E7658C7}" srcOrd="0" destOrd="0" parTransId="{960D2603-A78F-4EB7-9DEF-7D2C92FC7EF6}" sibTransId="{7588105C-6589-45F5-A210-65A205E2DA87}"/>
    <dgm:cxn modelId="{B24D026E-C477-42B9-B351-D65B9912061D}" type="presOf" srcId="{EB69907F-F17B-4AD9-A97C-DA101C76DE1A}" destId="{B5337478-C0D4-4020-B353-2C745ED60167}" srcOrd="0" destOrd="0" presId="urn:microsoft.com/office/officeart/2005/8/layout/hList1"/>
    <dgm:cxn modelId="{4D846471-490B-4AEA-BE32-43A4E1498FAD}" type="presOf" srcId="{54D9FAFE-1369-4041-93EB-63127187DC3A}" destId="{F052BE0E-5B3D-4D90-803F-F8C93D3A9A84}" srcOrd="0" destOrd="1" presId="urn:microsoft.com/office/officeart/2005/8/layout/hList1"/>
    <dgm:cxn modelId="{28D5A552-FFFB-41A0-845A-7F660A70D05F}" type="presOf" srcId="{0F07666B-BEB2-442A-AEDF-D4550E7658C7}" destId="{3F951E3D-BA6E-41CC-A2BB-E1A6E059901C}" srcOrd="0" destOrd="0" presId="urn:microsoft.com/office/officeart/2005/8/layout/hList1"/>
    <dgm:cxn modelId="{8AB4965A-DE73-4621-90B3-35762A87E1BA}" type="presOf" srcId="{ED2DA386-32CD-4E7B-9824-FB92AD54FAB5}" destId="{F052BE0E-5B3D-4D90-803F-F8C93D3A9A84}" srcOrd="0" destOrd="5" presId="urn:microsoft.com/office/officeart/2005/8/layout/hList1"/>
    <dgm:cxn modelId="{5D8DA780-AE73-487D-AB65-B05E9A082CC3}" type="presOf" srcId="{DD88221B-FB1D-4EEC-BEA1-7339CE68DB78}" destId="{F052BE0E-5B3D-4D90-803F-F8C93D3A9A84}" srcOrd="0" destOrd="4" presId="urn:microsoft.com/office/officeart/2005/8/layout/hList1"/>
    <dgm:cxn modelId="{F7BCF694-E109-4D28-8912-46D31068EBA6}" srcId="{5FFD775F-59A4-4B66-888C-6A3C683CF266}" destId="{31088127-C582-4054-8419-6531B8C1E99C}" srcOrd="0" destOrd="0" parTransId="{76CA331A-FE42-4CB0-8113-1860DCC87CAD}" sibTransId="{679BC671-65F9-4020-97D8-C187D1334FFE}"/>
    <dgm:cxn modelId="{3D609CAF-EFDB-4F51-AB36-37BA13A7CCAA}" type="presOf" srcId="{91C98C3C-D1DD-4DA1-907C-7175E3992740}" destId="{3F951E3D-BA6E-41CC-A2BB-E1A6E059901C}" srcOrd="0" destOrd="2" presId="urn:microsoft.com/office/officeart/2005/8/layout/hList1"/>
    <dgm:cxn modelId="{C54D09D7-2FD6-4FDC-AF44-7EAB50A6ECBA}" srcId="{5FFD775F-59A4-4B66-888C-6A3C683CF266}" destId="{ED2DA386-32CD-4E7B-9824-FB92AD54FAB5}" srcOrd="5" destOrd="0" parTransId="{3B05405D-E459-41F6-9DA9-00690D41F91E}" sibTransId="{9C0B0832-4D84-4331-AD8D-3CCFD220AF69}"/>
    <dgm:cxn modelId="{86E66EF8-5E80-4667-A605-D21F08FD87F8}" type="presOf" srcId="{45E44B78-40D7-4FD5-9F1D-E9117704A05C}" destId="{B8D576D5-D362-4877-A039-6D49BE53BCA3}" srcOrd="0" destOrd="0" presId="urn:microsoft.com/office/officeart/2005/8/layout/hList1"/>
    <dgm:cxn modelId="{338D39FA-80C2-4934-B89D-047B9C9D860B}" srcId="{5FFD775F-59A4-4B66-888C-6A3C683CF266}" destId="{54D9FAFE-1369-4041-93EB-63127187DC3A}" srcOrd="1" destOrd="0" parTransId="{D832E06C-C08C-46F5-B807-BDEDEBAD1E6C}" sibTransId="{6A4E5925-4F62-4BFA-A7A8-200C3A69CC75}"/>
    <dgm:cxn modelId="{C923E73E-9AF6-4526-99EC-593FB67C15CA}" type="presParOf" srcId="{B5337478-C0D4-4020-B353-2C745ED60167}" destId="{D8ECB684-87FB-4F6C-AABF-894A7356F4B2}" srcOrd="0" destOrd="0" presId="urn:microsoft.com/office/officeart/2005/8/layout/hList1"/>
    <dgm:cxn modelId="{05580565-C441-4134-BAD6-46F8FB1E1A52}" type="presParOf" srcId="{D8ECB684-87FB-4F6C-AABF-894A7356F4B2}" destId="{B8D576D5-D362-4877-A039-6D49BE53BCA3}" srcOrd="0" destOrd="0" presId="urn:microsoft.com/office/officeart/2005/8/layout/hList1"/>
    <dgm:cxn modelId="{C21CDCFB-708C-44B8-AB12-D47F81D3F19B}" type="presParOf" srcId="{D8ECB684-87FB-4F6C-AABF-894A7356F4B2}" destId="{3F951E3D-BA6E-41CC-A2BB-E1A6E059901C}" srcOrd="1" destOrd="0" presId="urn:microsoft.com/office/officeart/2005/8/layout/hList1"/>
    <dgm:cxn modelId="{9AE58A9B-2736-4EC8-A648-76DCBF1A6475}" type="presParOf" srcId="{B5337478-C0D4-4020-B353-2C745ED60167}" destId="{F6D2CF95-6DE1-4887-BF81-C0D78D27522B}" srcOrd="1" destOrd="0" presId="urn:microsoft.com/office/officeart/2005/8/layout/hList1"/>
    <dgm:cxn modelId="{71E0669F-2FC7-4271-8184-E5F89ED99542}" type="presParOf" srcId="{B5337478-C0D4-4020-B353-2C745ED60167}" destId="{84893BD4-B797-4219-8F08-85DF119CE7A1}" srcOrd="2" destOrd="0" presId="urn:microsoft.com/office/officeart/2005/8/layout/hList1"/>
    <dgm:cxn modelId="{0A78F18A-2E64-41EE-AF72-18216E59D57A}" type="presParOf" srcId="{84893BD4-B797-4219-8F08-85DF119CE7A1}" destId="{7632F4AA-8238-46B3-876C-CD8979BCF551}" srcOrd="0" destOrd="0" presId="urn:microsoft.com/office/officeart/2005/8/layout/hList1"/>
    <dgm:cxn modelId="{379616D5-F549-401C-A585-EDE3B72508BD}" type="presParOf" srcId="{84893BD4-B797-4219-8F08-85DF119CE7A1}" destId="{F052BE0E-5B3D-4D90-803F-F8C93D3A9A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CE332-F5C9-4ECF-B12D-0DC55CBEFF84}">
      <dsp:nvSpPr>
        <dsp:cNvPr id="0" name=""/>
        <dsp:cNvSpPr/>
      </dsp:nvSpPr>
      <dsp:spPr>
        <a:xfrm>
          <a:off x="3404" y="751463"/>
          <a:ext cx="1266648" cy="506659"/>
        </a:xfrm>
        <a:prstGeom prst="chevron">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effectLst>
                <a:glow rad="127000">
                  <a:schemeClr val="accent1">
                    <a:alpha val="62000"/>
                  </a:schemeClr>
                </a:glow>
                <a:outerShdw blurRad="50800" dist="50800" dir="5400000" algn="ctr" rotWithShape="0">
                  <a:srgbClr val="000000"/>
                </a:outerShdw>
                <a:reflection stA="45000" endPos="65000" dist="50800" dir="5400000" sy="-100000" algn="bl" rotWithShape="0"/>
              </a:effectLst>
            </a:rPr>
            <a:t> </a:t>
          </a:r>
          <a:endParaRPr lang="en-US" sz="3000" kern="1200" dirty="0">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sp:txBody>
      <dsp:txXfrm>
        <a:off x="256734" y="751463"/>
        <a:ext cx="759989" cy="506659"/>
      </dsp:txXfrm>
    </dsp:sp>
    <dsp:sp modelId="{67844A6C-D3D2-4AEB-8804-C7D10D0D3352}">
      <dsp:nvSpPr>
        <dsp:cNvPr id="0" name=""/>
        <dsp:cNvSpPr/>
      </dsp:nvSpPr>
      <dsp:spPr>
        <a:xfrm>
          <a:off x="1143388" y="751463"/>
          <a:ext cx="1266648" cy="506659"/>
        </a:xfrm>
        <a:prstGeom prst="chevron">
          <a:avLst/>
        </a:prstGeom>
        <a:solidFill>
          <a:schemeClr val="accent4">
            <a:shade val="80000"/>
            <a:hueOff val="4711"/>
            <a:satOff val="5148"/>
            <a:lumOff val="2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effectLst>
                <a:glow rad="127000">
                  <a:schemeClr val="accent1">
                    <a:alpha val="62000"/>
                  </a:schemeClr>
                </a:glow>
                <a:outerShdw blurRad="50800" dist="50800" dir="5400000" algn="ctr" rotWithShape="0">
                  <a:srgbClr val="000000"/>
                </a:outerShdw>
                <a:reflection stA="45000" endPos="65000" dist="50800" dir="5400000" sy="-100000" algn="bl" rotWithShape="0"/>
              </a:effectLst>
            </a:rPr>
            <a:t> </a:t>
          </a:r>
          <a:endParaRPr lang="en-US" sz="3000" kern="1200" dirty="0">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sp:txBody>
      <dsp:txXfrm>
        <a:off x="1396718" y="751463"/>
        <a:ext cx="759989" cy="506659"/>
      </dsp:txXfrm>
    </dsp:sp>
    <dsp:sp modelId="{46E0862F-E855-4835-BF83-A8F2CEF6073A}">
      <dsp:nvSpPr>
        <dsp:cNvPr id="0" name=""/>
        <dsp:cNvSpPr/>
      </dsp:nvSpPr>
      <dsp:spPr>
        <a:xfrm>
          <a:off x="2283371" y="751463"/>
          <a:ext cx="1266648" cy="506659"/>
        </a:xfrm>
        <a:prstGeom prst="chevron">
          <a:avLst/>
        </a:prstGeom>
        <a:solidFill>
          <a:schemeClr val="accent4">
            <a:shade val="80000"/>
            <a:hueOff val="9423"/>
            <a:satOff val="10295"/>
            <a:lumOff val="4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effectLst>
                <a:glow rad="127000">
                  <a:schemeClr val="accent1">
                    <a:alpha val="62000"/>
                  </a:schemeClr>
                </a:glow>
                <a:outerShdw blurRad="50800" dist="50800" dir="5400000" algn="ctr" rotWithShape="0">
                  <a:srgbClr val="000000"/>
                </a:outerShdw>
                <a:reflection stA="45000" endPos="65000" dist="50800" dir="5400000" sy="-100000" algn="bl" rotWithShape="0"/>
              </a:effectLst>
            </a:rPr>
            <a:t> </a:t>
          </a:r>
          <a:endParaRPr lang="en-US" sz="3000" kern="1200" dirty="0">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sp:txBody>
      <dsp:txXfrm>
        <a:off x="2536701" y="751463"/>
        <a:ext cx="759989" cy="506659"/>
      </dsp:txXfrm>
    </dsp:sp>
    <dsp:sp modelId="{B89D43DB-5B5C-4257-9553-8BDFF8E2EB87}">
      <dsp:nvSpPr>
        <dsp:cNvPr id="0" name=""/>
        <dsp:cNvSpPr/>
      </dsp:nvSpPr>
      <dsp:spPr>
        <a:xfrm>
          <a:off x="3423355" y="751463"/>
          <a:ext cx="1266648" cy="506659"/>
        </a:xfrm>
        <a:prstGeom prst="chevron">
          <a:avLst/>
        </a:prstGeom>
        <a:solidFill>
          <a:schemeClr val="accent4">
            <a:shade val="80000"/>
            <a:hueOff val="14134"/>
            <a:satOff val="15443"/>
            <a:lumOff val="69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endParaRPr lang="en-US" sz="3000" kern="1200" dirty="0">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sp:txBody>
      <dsp:txXfrm>
        <a:off x="3676685" y="751463"/>
        <a:ext cx="759989" cy="506659"/>
      </dsp:txXfrm>
    </dsp:sp>
    <dsp:sp modelId="{D79D5EB3-C09D-43F5-8910-D9BDDB3CD7EF}">
      <dsp:nvSpPr>
        <dsp:cNvPr id="0" name=""/>
        <dsp:cNvSpPr/>
      </dsp:nvSpPr>
      <dsp:spPr>
        <a:xfrm>
          <a:off x="4563338" y="751463"/>
          <a:ext cx="1266648" cy="506659"/>
        </a:xfrm>
        <a:prstGeom prst="chevron">
          <a:avLst/>
        </a:prstGeom>
        <a:solidFill>
          <a:schemeClr val="accent4">
            <a:shade val="80000"/>
            <a:hueOff val="18845"/>
            <a:satOff val="20590"/>
            <a:lumOff val="9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endParaRPr lang="en-US" sz="3000" kern="1200" dirty="0">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sp:txBody>
      <dsp:txXfrm>
        <a:off x="4816668" y="751463"/>
        <a:ext cx="759989" cy="506659"/>
      </dsp:txXfrm>
    </dsp:sp>
    <dsp:sp modelId="{CBC3C29D-4A59-41B8-B0CA-718A750165F2}">
      <dsp:nvSpPr>
        <dsp:cNvPr id="0" name=""/>
        <dsp:cNvSpPr/>
      </dsp:nvSpPr>
      <dsp:spPr>
        <a:xfrm>
          <a:off x="5703321" y="751463"/>
          <a:ext cx="1266648" cy="506659"/>
        </a:xfrm>
        <a:prstGeom prst="chevron">
          <a:avLst/>
        </a:prstGeom>
        <a:solidFill>
          <a:schemeClr val="accent4">
            <a:shade val="80000"/>
            <a:hueOff val="23557"/>
            <a:satOff val="25738"/>
            <a:lumOff val="11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endParaRPr lang="en-US" sz="3000" kern="1200" dirty="0">
            <a:solidFill>
              <a:schemeClr val="accent1"/>
            </a:solidFill>
            <a:effectLst>
              <a:glow rad="127000">
                <a:schemeClr val="accent1">
                  <a:alpha val="62000"/>
                </a:schemeClr>
              </a:glow>
              <a:outerShdw blurRad="50800" dist="50800" dir="5400000" algn="ctr" rotWithShape="0">
                <a:srgbClr val="000000"/>
              </a:outerShdw>
              <a:reflection stA="45000" endPos="65000" dist="50800" dir="5400000" sy="-100000" algn="bl" rotWithShape="0"/>
            </a:effectLst>
          </a:endParaRPr>
        </a:p>
      </dsp:txBody>
      <dsp:txXfrm>
        <a:off x="5956651" y="751463"/>
        <a:ext cx="759989" cy="50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576D5-D362-4877-A039-6D49BE53BCA3}">
      <dsp:nvSpPr>
        <dsp:cNvPr id="0" name=""/>
        <dsp:cNvSpPr/>
      </dsp:nvSpPr>
      <dsp:spPr>
        <a:xfrm>
          <a:off x="37" y="0"/>
          <a:ext cx="3627667" cy="135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ts val="0"/>
            </a:spcAft>
            <a:buNone/>
          </a:pPr>
          <a:r>
            <a:rPr lang="en-US" sz="2900" kern="1200" dirty="0">
              <a:solidFill>
                <a:srgbClr val="FFFFFF"/>
              </a:solidFill>
              <a:latin typeface="Arial" panose="020B0604020202020204" pitchFamily="34" charset="0"/>
              <a:ea typeface="+mn-ea"/>
              <a:cs typeface="Arial" panose="020B0604020202020204" pitchFamily="34" charset="0"/>
            </a:rPr>
            <a:t>Health First </a:t>
          </a:r>
        </a:p>
        <a:p>
          <a:pPr marL="0" lvl="0" indent="0" algn="ctr" defTabSz="1289050">
            <a:lnSpc>
              <a:spcPct val="90000"/>
            </a:lnSpc>
            <a:spcBef>
              <a:spcPct val="0"/>
            </a:spcBef>
            <a:spcAft>
              <a:spcPts val="0"/>
            </a:spcAft>
            <a:buNone/>
          </a:pPr>
          <a:r>
            <a:rPr lang="en-US" sz="2900" kern="1200" dirty="0">
              <a:solidFill>
                <a:srgbClr val="FFFFFF"/>
              </a:solidFill>
              <a:latin typeface="Arial" panose="020B0604020202020204" pitchFamily="34" charset="0"/>
              <a:ea typeface="+mn-ea"/>
              <a:cs typeface="Arial" panose="020B0604020202020204" pitchFamily="34" charset="0"/>
            </a:rPr>
            <a:t>Health Plans</a:t>
          </a:r>
        </a:p>
        <a:p>
          <a:pPr marL="0" lvl="0" indent="0" algn="ctr" defTabSz="1289050">
            <a:lnSpc>
              <a:spcPct val="90000"/>
            </a:lnSpc>
            <a:spcBef>
              <a:spcPct val="0"/>
            </a:spcBef>
            <a:spcAft>
              <a:spcPts val="0"/>
            </a:spcAft>
            <a:buNone/>
          </a:pPr>
          <a:r>
            <a:rPr lang="en-US" sz="1600" kern="1200" dirty="0">
              <a:solidFill>
                <a:srgbClr val="5D83B5"/>
              </a:solidFill>
              <a:latin typeface="Arial" panose="020B0604020202020204" pitchFamily="34" charset="0"/>
              <a:ea typeface="+mn-ea"/>
              <a:cs typeface="Arial" panose="020B0604020202020204" pitchFamily="34" charset="0"/>
            </a:rPr>
            <a:t>Classic, Value, Rewards, Secure</a:t>
          </a:r>
        </a:p>
      </dsp:txBody>
      <dsp:txXfrm>
        <a:off x="37" y="0"/>
        <a:ext cx="3627667" cy="1353600"/>
      </dsp:txXfrm>
    </dsp:sp>
    <dsp:sp modelId="{3F951E3D-BA6E-41CC-A2BB-E1A6E059901C}">
      <dsp:nvSpPr>
        <dsp:cNvPr id="0" name=""/>
        <dsp:cNvSpPr/>
      </dsp:nvSpPr>
      <dsp:spPr>
        <a:xfrm>
          <a:off x="1" y="1355118"/>
          <a:ext cx="3627667" cy="2451284"/>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228600" algn="l" defTabSz="1066800">
            <a:lnSpc>
              <a:spcPct val="90000"/>
            </a:lnSpc>
            <a:spcBef>
              <a:spcPct val="0"/>
            </a:spcBef>
            <a:spcAft>
              <a:spcPct val="15000"/>
            </a:spcAft>
            <a:buFont typeface="Wingdings" panose="05000000000000000000" pitchFamily="2" charset="2"/>
            <a:buNone/>
          </a:pPr>
          <a:r>
            <a:rPr lang="en-US" sz="2400" kern="1200" dirty="0">
              <a:solidFill>
                <a:schemeClr val="tx2"/>
              </a:solidFill>
              <a:latin typeface="Arial" panose="020B0604020202020204" pitchFamily="34" charset="0"/>
              <a:cs typeface="Arial" panose="020B0604020202020204" pitchFamily="34" charset="0"/>
            </a:rPr>
            <a:t>HMO and POS Plans offered in:</a:t>
          </a:r>
        </a:p>
        <a:p>
          <a:pPr marL="228600" lvl="1" indent="-228600" algn="l" defTabSz="1066800">
            <a:lnSpc>
              <a:spcPct val="90000"/>
            </a:lnSpc>
            <a:spcBef>
              <a:spcPct val="0"/>
            </a:spcBef>
            <a:spcAft>
              <a:spcPct val="1500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Brevard</a:t>
          </a:r>
        </a:p>
        <a:p>
          <a:pPr marL="228600" lvl="1" indent="-228600" algn="l" defTabSz="1066800">
            <a:lnSpc>
              <a:spcPct val="90000"/>
            </a:lnSpc>
            <a:spcBef>
              <a:spcPct val="0"/>
            </a:spcBef>
            <a:spcAft>
              <a:spcPct val="1500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Indian River</a:t>
          </a:r>
        </a:p>
      </dsp:txBody>
      <dsp:txXfrm>
        <a:off x="1" y="1355118"/>
        <a:ext cx="3627667" cy="2451284"/>
      </dsp:txXfrm>
    </dsp:sp>
    <dsp:sp modelId="{7632F4AA-8238-46B3-876C-CD8979BCF551}">
      <dsp:nvSpPr>
        <dsp:cNvPr id="0" name=""/>
        <dsp:cNvSpPr/>
      </dsp:nvSpPr>
      <dsp:spPr>
        <a:xfrm>
          <a:off x="4135578" y="7524"/>
          <a:ext cx="3627667" cy="135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ts val="0"/>
            </a:spcAft>
            <a:buNone/>
          </a:pPr>
          <a:r>
            <a:rPr lang="en-US" sz="2900" kern="1200" dirty="0" err="1">
              <a:latin typeface="Arial" panose="020B0604020202020204" pitchFamily="34" charset="0"/>
              <a:cs typeface="Arial" panose="020B0604020202020204" pitchFamily="34" charset="0"/>
            </a:rPr>
            <a:t>AdventHealth</a:t>
          </a:r>
          <a:r>
            <a:rPr lang="en-US" sz="2900" kern="1200" dirty="0">
              <a:latin typeface="Arial" panose="020B0604020202020204" pitchFamily="34" charset="0"/>
              <a:cs typeface="Arial" panose="020B0604020202020204" pitchFamily="34" charset="0"/>
            </a:rPr>
            <a:t> </a:t>
          </a:r>
        </a:p>
        <a:p>
          <a:pPr marL="0" lvl="0" indent="0" algn="ctr" defTabSz="1289050">
            <a:lnSpc>
              <a:spcPct val="90000"/>
            </a:lnSpc>
            <a:spcBef>
              <a:spcPct val="0"/>
            </a:spcBef>
            <a:spcAft>
              <a:spcPts val="0"/>
            </a:spcAft>
            <a:buNone/>
          </a:pPr>
          <a:r>
            <a:rPr lang="en-US" sz="2900" kern="1200" dirty="0">
              <a:latin typeface="Arial" panose="020B0604020202020204" pitchFamily="34" charset="0"/>
              <a:cs typeface="Arial" panose="020B0604020202020204" pitchFamily="34" charset="0"/>
            </a:rPr>
            <a:t>Advantage Plans</a:t>
          </a:r>
        </a:p>
        <a:p>
          <a:pPr marL="0" lvl="0" indent="0" algn="ctr" defTabSz="1289050">
            <a:lnSpc>
              <a:spcPct val="90000"/>
            </a:lnSpc>
            <a:spcBef>
              <a:spcPct val="0"/>
            </a:spcBef>
            <a:spcAft>
              <a:spcPts val="0"/>
            </a:spcAft>
            <a:buNone/>
          </a:pPr>
          <a:r>
            <a:rPr lang="en-US" sz="1600" kern="1200" dirty="0" err="1">
              <a:solidFill>
                <a:srgbClr val="5D83B5"/>
              </a:solidFill>
              <a:latin typeface="Arial" panose="020B0604020202020204" pitchFamily="34" charset="0"/>
              <a:cs typeface="Arial" panose="020B0604020202020204" pitchFamily="34" charset="0"/>
            </a:rPr>
            <a:t>Sunsaver</a:t>
          </a:r>
          <a:endParaRPr lang="en-US" sz="1600" kern="1200" dirty="0">
            <a:solidFill>
              <a:srgbClr val="5D83B5"/>
            </a:solidFill>
            <a:latin typeface="Arial" panose="020B0604020202020204" pitchFamily="34" charset="0"/>
            <a:cs typeface="Arial" panose="020B0604020202020204" pitchFamily="34" charset="0"/>
          </a:endParaRPr>
        </a:p>
      </dsp:txBody>
      <dsp:txXfrm>
        <a:off x="4135578" y="7524"/>
        <a:ext cx="3627667" cy="1353600"/>
      </dsp:txXfrm>
    </dsp:sp>
    <dsp:sp modelId="{F052BE0E-5B3D-4D90-803F-F8C93D3A9A84}">
      <dsp:nvSpPr>
        <dsp:cNvPr id="0" name=""/>
        <dsp:cNvSpPr/>
      </dsp:nvSpPr>
      <dsp:spPr>
        <a:xfrm>
          <a:off x="4135578" y="1361124"/>
          <a:ext cx="3627667" cy="2451284"/>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228600" algn="l" defTabSz="1066800">
            <a:lnSpc>
              <a:spcPct val="90000"/>
            </a:lnSpc>
            <a:spcBef>
              <a:spcPct val="0"/>
            </a:spcBef>
            <a:spcAft>
              <a:spcPts val="0"/>
            </a:spcAft>
            <a:buFont typeface="Wingdings" panose="05000000000000000000" pitchFamily="2" charset="2"/>
            <a:buNone/>
          </a:pPr>
          <a:r>
            <a:rPr lang="en-US" sz="2400" kern="1200" dirty="0">
              <a:solidFill>
                <a:schemeClr val="tx2"/>
              </a:solidFill>
              <a:latin typeface="Arial" panose="020B0604020202020204" pitchFamily="34" charset="0"/>
              <a:cs typeface="Arial" panose="020B0604020202020204" pitchFamily="34" charset="0"/>
            </a:rPr>
            <a:t>HMO Plan offered in:</a:t>
          </a:r>
        </a:p>
        <a:p>
          <a:pPr marL="0" lvl="1" indent="-228600" algn="l" defTabSz="1066800">
            <a:lnSpc>
              <a:spcPct val="100000"/>
            </a:lnSpc>
            <a:spcBef>
              <a:spcPct val="0"/>
            </a:spcBef>
            <a:spcAft>
              <a:spcPts val="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Volusia</a:t>
          </a:r>
        </a:p>
        <a:p>
          <a:pPr marL="0" lvl="1" indent="-228600" algn="l" defTabSz="1066800">
            <a:lnSpc>
              <a:spcPct val="100000"/>
            </a:lnSpc>
            <a:spcBef>
              <a:spcPct val="0"/>
            </a:spcBef>
            <a:spcAft>
              <a:spcPts val="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Flagler</a:t>
          </a:r>
        </a:p>
        <a:p>
          <a:pPr marL="0" lvl="1" indent="-228600" algn="l" defTabSz="1066800">
            <a:lnSpc>
              <a:spcPct val="100000"/>
            </a:lnSpc>
            <a:spcBef>
              <a:spcPct val="0"/>
            </a:spcBef>
            <a:spcAft>
              <a:spcPts val="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Seminole</a:t>
          </a:r>
        </a:p>
        <a:p>
          <a:pPr marL="0" lvl="1" indent="-228600" algn="l" defTabSz="1066800">
            <a:lnSpc>
              <a:spcPct val="100000"/>
            </a:lnSpc>
            <a:spcBef>
              <a:spcPct val="0"/>
            </a:spcBef>
            <a:spcAft>
              <a:spcPts val="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Highlands</a:t>
          </a:r>
        </a:p>
        <a:p>
          <a:pPr marL="0" lvl="1" indent="-228600" algn="l" defTabSz="1066800">
            <a:lnSpc>
              <a:spcPct val="100000"/>
            </a:lnSpc>
            <a:spcBef>
              <a:spcPct val="0"/>
            </a:spcBef>
            <a:spcAft>
              <a:spcPts val="0"/>
            </a:spcAft>
            <a:buFont typeface="Wingdings" panose="05000000000000000000" pitchFamily="2" charset="2"/>
            <a:buNone/>
          </a:pPr>
          <a:r>
            <a:rPr lang="en-US" sz="2400" kern="1200" dirty="0">
              <a:solidFill>
                <a:srgbClr val="5D83B5"/>
              </a:solidFill>
              <a:latin typeface="Arial" panose="020B0604020202020204" pitchFamily="34" charset="0"/>
              <a:cs typeface="Arial" panose="020B0604020202020204" pitchFamily="34" charset="0"/>
            </a:rPr>
            <a:t>Hardee</a:t>
          </a:r>
          <a:r>
            <a:rPr lang="en-US" sz="2000" kern="1200" dirty="0">
              <a:solidFill>
                <a:srgbClr val="5D83B5"/>
              </a:solidFill>
              <a:latin typeface="Arial" panose="020B0604020202020204" pitchFamily="34" charset="0"/>
              <a:cs typeface="Arial" panose="020B0604020202020204" pitchFamily="34" charset="0"/>
            </a:rPr>
            <a:t> </a:t>
          </a:r>
          <a:endParaRPr lang="en-US" sz="2400" kern="1200" dirty="0">
            <a:solidFill>
              <a:srgbClr val="5D83B5"/>
            </a:solidFill>
            <a:latin typeface="Arial" panose="020B0604020202020204" pitchFamily="34" charset="0"/>
            <a:cs typeface="Arial" panose="020B0604020202020204" pitchFamily="34" charset="0"/>
          </a:endParaRPr>
        </a:p>
      </dsp:txBody>
      <dsp:txXfrm>
        <a:off x="4135578" y="1361124"/>
        <a:ext cx="3627667" cy="24512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B3FBB2-3534-EF46-AE2E-CE202CABE5B1}" type="datetimeFigureOut">
              <a:rPr lang="en-US" smtClean="0"/>
              <a:pPr/>
              <a:t>10/18/2021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11DD26-47AF-3944-91CC-7B883497C3A0}" type="slidenum">
              <a:rPr lang="en-US" smtClean="0"/>
              <a:pPr/>
              <a:t>‹#›</a:t>
            </a:fld>
            <a:endParaRPr lang="en-US" dirty="0"/>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725A-4DE3-F347-B405-186D6426AF80}"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B0BC-FA97-FB47-A7F7-196EDDC37D60}" type="slidenum">
              <a:rPr lang="en-US" smtClean="0"/>
              <a:pPr/>
              <a:t>‹#›</a:t>
            </a:fld>
            <a:endParaRPr lang="en-US" dirty="0"/>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142999" y="3188613"/>
            <a:ext cx="6858000" cy="1109663"/>
          </a:xfrm>
          <a:prstGeom prst="rect">
            <a:avLst/>
          </a:prstGeom>
        </p:spPr>
        <p:txBody>
          <a:bodyPr>
            <a:noAutofit/>
          </a:bodyPr>
          <a:lstStyle>
            <a:lvl1pPr algn="ctr">
              <a:defRPr sz="4400"/>
            </a:lvl1pPr>
          </a:lstStyle>
          <a:p>
            <a:r>
              <a:rPr lang="en-US" sz="4400" dirty="0"/>
              <a:t>Title (44 </a:t>
            </a:r>
            <a:r>
              <a:rPr lang="en-US" sz="4400" dirty="0" err="1"/>
              <a:t>pt</a:t>
            </a:r>
            <a:r>
              <a:rPr lang="en-US" sz="4400" dirty="0"/>
              <a:t>)</a:t>
            </a:r>
            <a:endParaRPr lang="en-US" b="1" dirty="0">
              <a:solidFill>
                <a:srgbClr val="192757"/>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20A405E3-F3B8-2040-A32C-6B25E3153D43}"/>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 name="Group 2">
            <a:extLst>
              <a:ext uri="{FF2B5EF4-FFF2-40B4-BE49-F238E27FC236}">
                <a16:creationId xmlns:a16="http://schemas.microsoft.com/office/drawing/2014/main" id="{8DD04289-5314-6D4F-976B-264A924B871B}"/>
              </a:ext>
            </a:extLst>
          </p:cNvPr>
          <p:cNvGrpSpPr/>
          <p:nvPr userDrawn="1"/>
        </p:nvGrpSpPr>
        <p:grpSpPr>
          <a:xfrm>
            <a:off x="0" y="6712273"/>
            <a:ext cx="9144000" cy="145727"/>
            <a:chOff x="0" y="6712273"/>
            <a:chExt cx="9144000" cy="145727"/>
          </a:xfrm>
        </p:grpSpPr>
        <p:sp>
          <p:nvSpPr>
            <p:cNvPr id="9" name="Rectangle 8">
              <a:extLst>
                <a:ext uri="{FF2B5EF4-FFF2-40B4-BE49-F238E27FC236}">
                  <a16:creationId xmlns:a16="http://schemas.microsoft.com/office/drawing/2014/main" id="{A56A2B8C-1476-E945-A9CC-F8160925AF8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CE9C760-D739-1748-9650-928204C4FD61}"/>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Content Placeholder 20">
            <a:extLst>
              <a:ext uri="{FF2B5EF4-FFF2-40B4-BE49-F238E27FC236}">
                <a16:creationId xmlns:a16="http://schemas.microsoft.com/office/drawing/2014/main" id="{07E1B963-4B12-D44A-8997-57FDE0834094}"/>
              </a:ext>
            </a:extLst>
          </p:cNvPr>
          <p:cNvSpPr>
            <a:spLocks noGrp="1"/>
          </p:cNvSpPr>
          <p:nvPr userDrawn="1">
            <p:ph sz="quarter" idx="10" hasCustomPrompt="1"/>
          </p:nvPr>
        </p:nvSpPr>
        <p:spPr>
          <a:xfrm>
            <a:off x="1143000" y="4419071"/>
            <a:ext cx="6858000" cy="550862"/>
          </a:xfrm>
        </p:spPr>
        <p:txBody>
          <a:bodyPr>
            <a:noAutofit/>
          </a:bodyPr>
          <a:lstStyle>
            <a:lvl1pPr marL="0" indent="0" algn="ctr">
              <a:buNone/>
              <a:defRPr sz="3600"/>
            </a:lvl1pPr>
          </a:lstStyle>
          <a:p>
            <a:pPr lvl="0"/>
            <a:r>
              <a:rPr lang="en-US" dirty="0"/>
              <a:t>Subtitle (36 </a:t>
            </a:r>
            <a:r>
              <a:rPr lang="en-US" dirty="0" err="1"/>
              <a:t>pt</a:t>
            </a:r>
            <a:r>
              <a:rPr lang="en-US" dirty="0"/>
              <a:t>)</a:t>
            </a:r>
          </a:p>
        </p:txBody>
      </p:sp>
      <p:pic>
        <p:nvPicPr>
          <p:cNvPr id="11" name="Picture 2" descr="C:\Users\Olivia\Desktop\AdventHealth-Logo.png">
            <a:extLst>
              <a:ext uri="{FF2B5EF4-FFF2-40B4-BE49-F238E27FC236}">
                <a16:creationId xmlns:a16="http://schemas.microsoft.com/office/drawing/2014/main" id="{942153F7-64E9-E54F-9C0B-8E414D9C50AE}"/>
              </a:ext>
            </a:extLst>
          </p:cNvPr>
          <p:cNvPicPr>
            <a:picLocks noChangeAspect="1" noChangeArrowheads="1"/>
          </p:cNvPicPr>
          <p:nvPr userDrawn="1"/>
        </p:nvPicPr>
        <p:blipFill rotWithShape="1">
          <a:blip r:embed="rId2"/>
          <a:srcRect b="15721"/>
          <a:stretch/>
        </p:blipFill>
        <p:spPr bwMode="auto">
          <a:xfrm>
            <a:off x="4995631" y="557250"/>
            <a:ext cx="1908221" cy="697119"/>
          </a:xfrm>
          <a:prstGeom prst="rect">
            <a:avLst/>
          </a:prstGeom>
          <a:noFill/>
        </p:spPr>
      </p:pic>
      <p:pic>
        <p:nvPicPr>
          <p:cNvPr id="14" name="Picture 13">
            <a:extLst>
              <a:ext uri="{FF2B5EF4-FFF2-40B4-BE49-F238E27FC236}">
                <a16:creationId xmlns:a16="http://schemas.microsoft.com/office/drawing/2014/main" id="{7B0C6A3C-4A54-B34B-A02D-D5B391858D4A}"/>
              </a:ext>
            </a:extLst>
          </p:cNvPr>
          <p:cNvPicPr>
            <a:picLocks noChangeAspect="1"/>
          </p:cNvPicPr>
          <p:nvPr userDrawn="1"/>
        </p:nvPicPr>
        <p:blipFill>
          <a:blip r:embed="rId3"/>
          <a:stretch>
            <a:fillRect/>
          </a:stretch>
        </p:blipFill>
        <p:spPr>
          <a:xfrm>
            <a:off x="1894605" y="0"/>
            <a:ext cx="2676252" cy="2141001"/>
          </a:xfrm>
          <a:prstGeom prst="rect">
            <a:avLst/>
          </a:prstGeom>
          <a:effectLst>
            <a:outerShdw blurRad="152400" dist="12700" dir="5400000" sx="103000" sy="103000" algn="t" rotWithShape="0">
              <a:prstClr val="black">
                <a:alpha val="35000"/>
              </a:prstClr>
            </a:outerShdw>
          </a:effectLst>
        </p:spPr>
      </p:pic>
      <p:pic>
        <p:nvPicPr>
          <p:cNvPr id="16" name="Picture 15">
            <a:extLst>
              <a:ext uri="{FF2B5EF4-FFF2-40B4-BE49-F238E27FC236}">
                <a16:creationId xmlns:a16="http://schemas.microsoft.com/office/drawing/2014/main" id="{2AE254D8-1438-D841-A640-5D725AFF102E}"/>
              </a:ext>
            </a:extLst>
          </p:cNvPr>
          <p:cNvPicPr>
            <a:picLocks noChangeAspect="1"/>
          </p:cNvPicPr>
          <p:nvPr userDrawn="1"/>
        </p:nvPicPr>
        <p:blipFill>
          <a:blip r:embed="rId4"/>
          <a:stretch>
            <a:fillRect/>
          </a:stretch>
        </p:blipFill>
        <p:spPr>
          <a:xfrm>
            <a:off x="2478305" y="602518"/>
            <a:ext cx="1501191" cy="618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Vertical Content Placeholder 5">
            <a:extLst>
              <a:ext uri="{FF2B5EF4-FFF2-40B4-BE49-F238E27FC236}">
                <a16:creationId xmlns:a16="http://schemas.microsoft.com/office/drawing/2014/main" id="{9A35FA0C-1EE0-FF49-9F60-C356A7434115}"/>
              </a:ext>
            </a:extLst>
          </p:cNvPr>
          <p:cNvSpPr>
            <a:spLocks noGrp="1"/>
          </p:cNvSpPr>
          <p:nvPr>
            <p:ph orient="vert" sz="quarter" idx="10" hasCustomPrompt="1"/>
          </p:nvPr>
        </p:nvSpPr>
        <p:spPr>
          <a:xfrm>
            <a:off x="265672" y="1538246"/>
            <a:ext cx="8569409" cy="4572000"/>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1" name="Rectangle 10">
            <a:extLst>
              <a:ext uri="{FF2B5EF4-FFF2-40B4-BE49-F238E27FC236}">
                <a16:creationId xmlns:a16="http://schemas.microsoft.com/office/drawing/2014/main" id="{37E3ED58-A29D-9145-8976-F82799C03744}"/>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4FEDB4A1-A5F4-514E-BECE-65DA0145BA2E}"/>
              </a:ext>
            </a:extLst>
          </p:cNvPr>
          <p:cNvGrpSpPr/>
          <p:nvPr userDrawn="1"/>
        </p:nvGrpSpPr>
        <p:grpSpPr>
          <a:xfrm>
            <a:off x="0" y="6712273"/>
            <a:ext cx="9144000" cy="145727"/>
            <a:chOff x="0" y="6712273"/>
            <a:chExt cx="9144000" cy="145727"/>
          </a:xfrm>
        </p:grpSpPr>
        <p:sp>
          <p:nvSpPr>
            <p:cNvPr id="13" name="Rectangle 12">
              <a:extLst>
                <a:ext uri="{FF2B5EF4-FFF2-40B4-BE49-F238E27FC236}">
                  <a16:creationId xmlns:a16="http://schemas.microsoft.com/office/drawing/2014/main" id="{9D6D6D73-D8B4-EB48-8A0C-A2AA493EA73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2F70AD93-9CB1-9D4F-BB96-41D20A38B177}"/>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AAA2D606-C3E7-C940-B733-6C05F5A88F9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6" name="Picture 2" descr="C:\Users\Olivia\Desktop\AdventHealth-Logo.png">
            <a:extLst>
              <a:ext uri="{FF2B5EF4-FFF2-40B4-BE49-F238E27FC236}">
                <a16:creationId xmlns:a16="http://schemas.microsoft.com/office/drawing/2014/main" id="{3EAB76EF-42A6-4248-8BE1-D601CAD4D9EA}"/>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rot="5400000">
            <a:off x="5256035" y="3251488"/>
            <a:ext cx="6260758" cy="400340"/>
          </a:xfrm>
          <a:prstGeom prst="rect">
            <a:avLst/>
          </a:prstGeom>
        </p:spPr>
        <p:txBody>
          <a:bodyPr>
            <a:noAutofit/>
          </a:bodyPr>
          <a:lstStyle>
            <a:lvl1pPr algn="ctr">
              <a:defRPr sz="2800"/>
            </a:lvl1pPr>
          </a:lstStyle>
          <a:p>
            <a:r>
              <a:rPr lang="en-US" sz="2400" b="1" dirty="0">
                <a:solidFill>
                  <a:srgbClr val="192757"/>
                </a:solidFill>
                <a:latin typeface="Arial" charset="0"/>
                <a:cs typeface="Arial" charset="0"/>
              </a:rPr>
              <a:t>Heading Centered (24 </a:t>
            </a:r>
            <a:r>
              <a:rPr lang="en-US" sz="2400" b="1" dirty="0" err="1">
                <a:solidFill>
                  <a:srgbClr val="192757"/>
                </a:solidFill>
                <a:latin typeface="Arial" charset="0"/>
                <a:cs typeface="Arial" charset="0"/>
              </a:rPr>
              <a:t>pt</a:t>
            </a:r>
            <a:r>
              <a:rPr lang="en-US" sz="2400" b="1" dirty="0">
                <a:solidFill>
                  <a:srgbClr val="192757"/>
                </a:solidFill>
                <a:latin typeface="Arial" charset="0"/>
                <a:cs typeface="Arial" charset="0"/>
              </a:rPr>
              <a:t>)</a:t>
            </a:r>
            <a:endParaRPr lang="en-US" sz="2400" b="1" dirty="0">
              <a:solidFill>
                <a:srgbClr val="192757"/>
              </a:solidFill>
              <a:latin typeface="Arial" charset="0"/>
              <a:ea typeface="Arial" charset="0"/>
              <a:cs typeface="Arial" charset="0"/>
            </a:endParaRPr>
          </a:p>
        </p:txBody>
      </p:sp>
      <p:sp>
        <p:nvSpPr>
          <p:cNvPr id="12" name="Vertical Content Placeholder 5">
            <a:extLst>
              <a:ext uri="{FF2B5EF4-FFF2-40B4-BE49-F238E27FC236}">
                <a16:creationId xmlns:a16="http://schemas.microsoft.com/office/drawing/2014/main" id="{25B8653F-4C49-3546-98C5-58309405472B}"/>
              </a:ext>
            </a:extLst>
          </p:cNvPr>
          <p:cNvSpPr>
            <a:spLocks noGrp="1"/>
          </p:cNvSpPr>
          <p:nvPr userDrawn="1">
            <p:ph orient="vert" sz="quarter" idx="10" hasCustomPrompt="1"/>
          </p:nvPr>
        </p:nvSpPr>
        <p:spPr>
          <a:xfrm>
            <a:off x="712036" y="321276"/>
            <a:ext cx="7015922" cy="6260758"/>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Rectangle 13"/>
          <p:cNvSpPr/>
          <p:nvPr userDrawn="1"/>
        </p:nvSpPr>
        <p:spPr>
          <a:xfrm rot="5400000">
            <a:off x="5677280" y="3391281"/>
            <a:ext cx="6858002" cy="75438"/>
          </a:xfrm>
          <a:prstGeom prst="rect">
            <a:avLst/>
          </a:prstGeom>
          <a:solidFill>
            <a:srgbClr val="19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DAF5EBD4-7A05-4444-A4D2-C05FE2555E2F}"/>
              </a:ext>
            </a:extLst>
          </p:cNvPr>
          <p:cNvGrpSpPr/>
          <p:nvPr userDrawn="1"/>
        </p:nvGrpSpPr>
        <p:grpSpPr>
          <a:xfrm>
            <a:off x="0" y="-1"/>
            <a:ext cx="106577" cy="6858002"/>
            <a:chOff x="0" y="-1"/>
            <a:chExt cx="106577" cy="6858002"/>
          </a:xfrm>
          <a:effectLst/>
        </p:grpSpPr>
        <p:sp>
          <p:nvSpPr>
            <p:cNvPr id="8" name="Rectangle 7"/>
            <p:cNvSpPr/>
            <p:nvPr userDrawn="1"/>
          </p:nvSpPr>
          <p:spPr>
            <a:xfrm rot="5400000">
              <a:off x="-3391282" y="3391281"/>
              <a:ext cx="6858002" cy="7543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rot="5400000">
              <a:off x="-3329281" y="3422141"/>
              <a:ext cx="6858000" cy="13716"/>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rot="5400000">
            <a:off x="-75566" y="5903498"/>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068FFB-ACF3-B443-B33E-2EE969907296}"/>
              </a:ext>
            </a:extLst>
          </p:cNvPr>
          <p:cNvPicPr>
            <a:picLocks noChangeAspect="1" noChangeArrowheads="1"/>
          </p:cNvPicPr>
          <p:nvPr userDrawn="1"/>
        </p:nvPicPr>
        <p:blipFill rotWithShape="1">
          <a:blip r:embed="rId3"/>
          <a:srcRect b="16918"/>
          <a:stretch/>
        </p:blipFill>
        <p:spPr bwMode="auto">
          <a:xfrm rot="5400000">
            <a:off x="-242210" y="702682"/>
            <a:ext cx="1333763" cy="4803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E2D93-2D73-B143-A74D-7CA7116CBB09}"/>
              </a:ext>
            </a:extLst>
          </p:cNvPr>
          <p:cNvSpPr>
            <a:spLocks noGrp="1"/>
          </p:cNvSpPr>
          <p:nvPr userDrawn="1">
            <p:ph type="title" hasCustomPrompt="1"/>
          </p:nvPr>
        </p:nvSpPr>
        <p:spPr>
          <a:xfrm>
            <a:off x="365760" y="365760"/>
            <a:ext cx="8412480" cy="566207"/>
          </a:xfrm>
        </p:spPr>
        <p:txBody>
          <a:bodyPr lIns="0" tIns="0" rIns="0" bIns="0" anchor="t" anchorCtr="0">
            <a:noAutofit/>
          </a:bodyPr>
          <a:lstStyle>
            <a:lvl1pPr algn="l">
              <a:defRPr sz="3600"/>
            </a:lvl1pPr>
          </a:lstStyle>
          <a:p>
            <a:r>
              <a:rPr lang="en-US" sz="3600" dirty="0"/>
              <a:t>Heading Centered (36 </a:t>
            </a:r>
            <a:r>
              <a:rPr lang="en-US" sz="3600" dirty="0" err="1"/>
              <a:t>pt</a:t>
            </a:r>
            <a:r>
              <a:rPr lang="en-US" sz="3600" dirty="0"/>
              <a:t>)</a:t>
            </a:r>
            <a:endParaRPr lang="en-US" dirty="0"/>
          </a:p>
        </p:txBody>
      </p:sp>
      <p:sp>
        <p:nvSpPr>
          <p:cNvPr id="10" name="Content Placeholder 9">
            <a:extLst>
              <a:ext uri="{FF2B5EF4-FFF2-40B4-BE49-F238E27FC236}">
                <a16:creationId xmlns:a16="http://schemas.microsoft.com/office/drawing/2014/main" id="{A52AFC11-E219-1744-8180-34AF7F7AE4EA}"/>
              </a:ext>
            </a:extLst>
          </p:cNvPr>
          <p:cNvSpPr>
            <a:spLocks noGrp="1"/>
          </p:cNvSpPr>
          <p:nvPr userDrawn="1">
            <p:ph sz="quarter" idx="10" hasCustomPrompt="1"/>
          </p:nvPr>
        </p:nvSpPr>
        <p:spPr>
          <a:xfrm>
            <a:off x="265113" y="1510748"/>
            <a:ext cx="8569325" cy="4599499"/>
          </a:xfrm>
        </p:spPr>
        <p:txBody>
          <a:bodyPr>
            <a:normAutofit/>
          </a:bodyPr>
          <a:lstStyle>
            <a:lvl1pPr marL="341313" indent="-341313">
              <a:tabLst/>
              <a:defRPr sz="2800"/>
            </a:lvl1pPr>
            <a:lvl2pPr marL="684213" indent="-342900" defTabSz="631825">
              <a:buFont typeface="Wingdings" pitchFamily="2" charset="2"/>
              <a:buChar char="§"/>
              <a:defRPr sz="2800"/>
            </a:lvl2pPr>
            <a:lvl3pPr marL="1027113" indent="-341313">
              <a:buFont typeface="Wingdings" pitchFamily="2" charset="2"/>
              <a:buChar char="§"/>
              <a:defRPr sz="2800"/>
            </a:lvl3pPr>
            <a:lvl4pPr marL="1487488" indent="-401638">
              <a:buFont typeface="Wingdings" pitchFamily="2" charset="2"/>
              <a:buChar char="§"/>
              <a:defRPr sz="1800"/>
            </a:lvl4pPr>
            <a:lvl5pPr marL="1828800" indent="-344488">
              <a:buFont typeface="Wingdings" pitchFamily="2" charset="2"/>
              <a:buChar char="§"/>
              <a:defRPr sz="4800"/>
            </a:lvl5pPr>
          </a:lstStyle>
          <a:p>
            <a:pPr lvl="0"/>
            <a:r>
              <a:rPr lang="en-US" dirty="0"/>
              <a:t>Click to edit Master text styles (28 </a:t>
            </a:r>
            <a:r>
              <a:rPr lang="en-US" dirty="0" err="1"/>
              <a:t>pt</a:t>
            </a:r>
            <a:r>
              <a:rPr lang="en-US" dirty="0"/>
              <a:t>)</a:t>
            </a:r>
            <a:endParaRPr lang="en-US" sz="2800" dirty="0"/>
          </a:p>
          <a:p>
            <a:pPr lvl="1"/>
            <a:r>
              <a:rPr lang="en-US" dirty="0"/>
              <a:t>Second Level (28 </a:t>
            </a:r>
            <a:r>
              <a:rPr lang="en-US" dirty="0" err="1"/>
              <a:t>pt</a:t>
            </a:r>
            <a:r>
              <a:rPr lang="en-US" dirty="0"/>
              <a:t>)</a:t>
            </a:r>
          </a:p>
          <a:p>
            <a:pPr lvl="2"/>
            <a:r>
              <a:rPr lang="en-US" sz="2800" dirty="0"/>
              <a:t>Third Level (28 </a:t>
            </a:r>
            <a:r>
              <a:rPr lang="en-US" sz="2800" dirty="0" err="1"/>
              <a:t>pt</a:t>
            </a:r>
            <a:r>
              <a:rPr lang="en-US" sz="2800" dirty="0"/>
              <a:t>) </a:t>
            </a:r>
          </a:p>
          <a:p>
            <a:pPr lvl="3"/>
            <a:r>
              <a:rPr lang="en-US" sz="2800" dirty="0"/>
              <a:t>Fourth Level (28 </a:t>
            </a:r>
            <a:r>
              <a:rPr lang="en-US" sz="2800" dirty="0" err="1"/>
              <a:t>pt</a:t>
            </a:r>
            <a:r>
              <a:rPr lang="en-US" sz="2800" dirty="0"/>
              <a:t>) </a:t>
            </a:r>
          </a:p>
          <a:p>
            <a:pPr lvl="4"/>
            <a:r>
              <a:rPr lang="en-US" sz="2800" dirty="0"/>
              <a:t>Fifth Level (28 </a:t>
            </a:r>
            <a:r>
              <a:rPr lang="en-US" sz="2800" dirty="0" err="1"/>
              <a:t>pt</a:t>
            </a:r>
            <a:r>
              <a:rPr lang="en-US" sz="2800" dirty="0"/>
              <a:t>)</a:t>
            </a:r>
          </a:p>
          <a:p>
            <a:pPr lvl="2"/>
            <a:endParaRPr lang="en-US" dirty="0"/>
          </a:p>
        </p:txBody>
      </p:sp>
      <p:sp>
        <p:nvSpPr>
          <p:cNvPr id="4" name="Rectangle 3">
            <a:extLst>
              <a:ext uri="{FF2B5EF4-FFF2-40B4-BE49-F238E27FC236}">
                <a16:creationId xmlns:a16="http://schemas.microsoft.com/office/drawing/2014/main" id="{B8A62588-79C9-4A44-A323-AC3070A001FF}"/>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9846DD72-7898-934A-9881-8E06FEA92FF1}"/>
              </a:ext>
            </a:extLst>
          </p:cNvPr>
          <p:cNvGrpSpPr/>
          <p:nvPr userDrawn="1"/>
        </p:nvGrpSpPr>
        <p:grpSpPr>
          <a:xfrm>
            <a:off x="0" y="6712273"/>
            <a:ext cx="9144000" cy="145727"/>
            <a:chOff x="0" y="6712273"/>
            <a:chExt cx="9144000" cy="145727"/>
          </a:xfrm>
        </p:grpSpPr>
        <p:sp>
          <p:nvSpPr>
            <p:cNvPr id="5" name="Rectangle 4">
              <a:extLst>
                <a:ext uri="{FF2B5EF4-FFF2-40B4-BE49-F238E27FC236}">
                  <a16:creationId xmlns:a16="http://schemas.microsoft.com/office/drawing/2014/main" id="{DFFBEF71-2578-1940-B7F7-F28E75899DE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CA99DE41-E2A1-9F4C-82E0-1232C493673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1" name="Picture 2" descr="C:\Users\Olivia\Desktop\AdventHealth-Logo.png">
            <a:extLst>
              <a:ext uri="{FF2B5EF4-FFF2-40B4-BE49-F238E27FC236}">
                <a16:creationId xmlns:a16="http://schemas.microsoft.com/office/drawing/2014/main" id="{CB639DE7-D76B-174E-94D5-663C7F3E0E6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
        <p:nvSpPr>
          <p:cNvPr id="13" name="TextBox 12"/>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0" y="4569585"/>
            <a:ext cx="8569968" cy="153667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Rectangle 18">
            <a:extLst>
              <a:ext uri="{FF2B5EF4-FFF2-40B4-BE49-F238E27FC236}">
                <a16:creationId xmlns:a16="http://schemas.microsoft.com/office/drawing/2014/main" id="{6ADC45CE-9E26-A34F-A67F-D42C0F0D0F4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id="{137D6721-6A7E-8C46-A008-1128E2C39581}"/>
              </a:ext>
            </a:extLst>
          </p:cNvPr>
          <p:cNvGrpSpPr/>
          <p:nvPr userDrawn="1"/>
        </p:nvGrpSpPr>
        <p:grpSpPr>
          <a:xfrm>
            <a:off x="0" y="6712273"/>
            <a:ext cx="9144000" cy="145727"/>
            <a:chOff x="0" y="6712273"/>
            <a:chExt cx="9144000" cy="145727"/>
          </a:xfrm>
        </p:grpSpPr>
        <p:sp>
          <p:nvSpPr>
            <p:cNvPr id="21" name="Rectangle 20">
              <a:extLst>
                <a:ext uri="{FF2B5EF4-FFF2-40B4-BE49-F238E27FC236}">
                  <a16:creationId xmlns:a16="http://schemas.microsoft.com/office/drawing/2014/main" id="{C33E1527-1CAB-F940-B935-E643819065F0}"/>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DF61936-B21E-8E42-8196-D79BA510EE4F}"/>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itle 6">
            <a:extLst>
              <a:ext uri="{FF2B5EF4-FFF2-40B4-BE49-F238E27FC236}">
                <a16:creationId xmlns:a16="http://schemas.microsoft.com/office/drawing/2014/main" id="{E6801A44-D402-E843-BE08-AD871FDDB2D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2" name="Picture 2" descr="C:\Users\Olivia\Desktop\AdventHealth-Logo.png">
            <a:extLst>
              <a:ext uri="{FF2B5EF4-FFF2-40B4-BE49-F238E27FC236}">
                <a16:creationId xmlns:a16="http://schemas.microsoft.com/office/drawing/2014/main" id="{2330465F-7314-1748-ABF6-682BC136C87E}"/>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
        <p:nvSpPr>
          <p:cNvPr id="11" name="TextBox 10"/>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5F5160-91A4-3744-B993-DB7761F5A893}"/>
              </a:ext>
            </a:extLst>
          </p:cNvPr>
          <p:cNvSpPr>
            <a:spLocks noGrp="1"/>
          </p:cNvSpPr>
          <p:nvPr>
            <p:ph sz="quarter" idx="10" hasCustomPrompt="1"/>
          </p:nvPr>
        </p:nvSpPr>
        <p:spPr>
          <a:xfrm>
            <a:off x="265113" y="1509159"/>
            <a:ext cx="4217435"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42588321-70E5-1145-AB63-A29C09D46B22}"/>
              </a:ext>
            </a:extLst>
          </p:cNvPr>
          <p:cNvSpPr>
            <a:spLocks noGrp="1"/>
          </p:cNvSpPr>
          <p:nvPr>
            <p:ph sz="quarter" idx="11" hasCustomPrompt="1"/>
          </p:nvPr>
        </p:nvSpPr>
        <p:spPr>
          <a:xfrm>
            <a:off x="4769708" y="1509159"/>
            <a:ext cx="4109179"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2" name="Rectangle 11">
            <a:extLst>
              <a:ext uri="{FF2B5EF4-FFF2-40B4-BE49-F238E27FC236}">
                <a16:creationId xmlns:a16="http://schemas.microsoft.com/office/drawing/2014/main" id="{E92C26FC-BC05-3B44-A804-72D5382568B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 name="Group 20">
            <a:extLst>
              <a:ext uri="{FF2B5EF4-FFF2-40B4-BE49-F238E27FC236}">
                <a16:creationId xmlns:a16="http://schemas.microsoft.com/office/drawing/2014/main" id="{6E31DCB1-251B-5C4B-8CDA-7DA5A3954630}"/>
              </a:ext>
            </a:extLst>
          </p:cNvPr>
          <p:cNvGrpSpPr/>
          <p:nvPr userDrawn="1"/>
        </p:nvGrpSpPr>
        <p:grpSpPr>
          <a:xfrm>
            <a:off x="0" y="6712273"/>
            <a:ext cx="9144000" cy="145727"/>
            <a:chOff x="0" y="6712273"/>
            <a:chExt cx="9144000" cy="145727"/>
          </a:xfrm>
        </p:grpSpPr>
        <p:sp>
          <p:nvSpPr>
            <p:cNvPr id="22" name="Rectangle 21">
              <a:extLst>
                <a:ext uri="{FF2B5EF4-FFF2-40B4-BE49-F238E27FC236}">
                  <a16:creationId xmlns:a16="http://schemas.microsoft.com/office/drawing/2014/main" id="{05344080-0551-B64E-ABE6-D95785E93CB5}"/>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68FF249-3077-B445-A5EC-F4726B34748E}"/>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itle 6">
            <a:extLst>
              <a:ext uri="{FF2B5EF4-FFF2-40B4-BE49-F238E27FC236}">
                <a16:creationId xmlns:a16="http://schemas.microsoft.com/office/drawing/2014/main" id="{64CB574A-2368-0846-B842-60BB76DF576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4" name="Picture 2" descr="C:\Users\Olivia\Desktop\AdventHealth-Logo.png">
            <a:extLst>
              <a:ext uri="{FF2B5EF4-FFF2-40B4-BE49-F238E27FC236}">
                <a16:creationId xmlns:a16="http://schemas.microsoft.com/office/drawing/2014/main" id="{3C4D879F-02F3-7347-9AFF-109956FE59D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
        <p:nvSpPr>
          <p:cNvPr id="13" name="TextBox 12"/>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E08290F4-655D-1740-9E0A-DDB1C1773494}"/>
              </a:ext>
            </a:extLst>
          </p:cNvPr>
          <p:cNvSpPr>
            <a:spLocks noGrp="1"/>
          </p:cNvSpPr>
          <p:nvPr>
            <p:ph sz="quarter" idx="10" hasCustomPrompt="1"/>
          </p:nvPr>
        </p:nvSpPr>
        <p:spPr>
          <a:xfrm>
            <a:off x="265114" y="2045030"/>
            <a:ext cx="4188940"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1EB955AD-4A6F-974F-9978-B2FABA0A27E3}"/>
              </a:ext>
            </a:extLst>
          </p:cNvPr>
          <p:cNvSpPr>
            <a:spLocks noGrp="1"/>
          </p:cNvSpPr>
          <p:nvPr>
            <p:ph sz="quarter" idx="11" hasCustomPrompt="1"/>
          </p:nvPr>
        </p:nvSpPr>
        <p:spPr>
          <a:xfrm>
            <a:off x="4769708" y="2045030"/>
            <a:ext cx="4065373"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Content Placeholder 8">
            <a:extLst>
              <a:ext uri="{FF2B5EF4-FFF2-40B4-BE49-F238E27FC236}">
                <a16:creationId xmlns:a16="http://schemas.microsoft.com/office/drawing/2014/main" id="{5F1C2A03-6BB9-6643-82FF-8FAC512D1D36}"/>
              </a:ext>
            </a:extLst>
          </p:cNvPr>
          <p:cNvSpPr>
            <a:spLocks noGrp="1"/>
          </p:cNvSpPr>
          <p:nvPr>
            <p:ph sz="quarter" idx="12"/>
          </p:nvPr>
        </p:nvSpPr>
        <p:spPr>
          <a:xfrm>
            <a:off x="283994" y="1487325"/>
            <a:ext cx="4188940" cy="428625"/>
          </a:xfrm>
        </p:spPr>
        <p:txBody>
          <a:bodyPr>
            <a:noAutofit/>
          </a:bodyPr>
          <a:lstStyle>
            <a:lvl1pPr marL="0" indent="0">
              <a:buNone/>
              <a:defRPr sz="2800" b="1"/>
            </a:lvl1pPr>
          </a:lstStyle>
          <a:p>
            <a:pPr lvl="0"/>
            <a:r>
              <a:rPr lang="en-US"/>
              <a:t>Click to edit Master text styles</a:t>
            </a:r>
          </a:p>
        </p:txBody>
      </p:sp>
      <p:sp>
        <p:nvSpPr>
          <p:cNvPr id="18" name="Content Placeholder 8">
            <a:extLst>
              <a:ext uri="{FF2B5EF4-FFF2-40B4-BE49-F238E27FC236}">
                <a16:creationId xmlns:a16="http://schemas.microsoft.com/office/drawing/2014/main" id="{BF2E7C82-3573-5043-8510-E417802A8549}"/>
              </a:ext>
            </a:extLst>
          </p:cNvPr>
          <p:cNvSpPr>
            <a:spLocks noGrp="1"/>
          </p:cNvSpPr>
          <p:nvPr>
            <p:ph sz="quarter" idx="13"/>
          </p:nvPr>
        </p:nvSpPr>
        <p:spPr>
          <a:xfrm>
            <a:off x="4769708" y="1487325"/>
            <a:ext cx="4065373" cy="428625"/>
          </a:xfrm>
        </p:spPr>
        <p:txBody>
          <a:bodyPr>
            <a:noAutofit/>
          </a:bodyPr>
          <a:lstStyle>
            <a:lvl1pPr marL="0" indent="0">
              <a:buNone/>
              <a:defRPr sz="2800" b="1"/>
            </a:lvl1pPr>
          </a:lstStyle>
          <a:p>
            <a:pPr lvl="0"/>
            <a:r>
              <a:rPr lang="en-US"/>
              <a:t>Click to edit Master text styles</a:t>
            </a:r>
          </a:p>
        </p:txBody>
      </p:sp>
      <p:sp>
        <p:nvSpPr>
          <p:cNvPr id="14" name="Rectangle 13">
            <a:extLst>
              <a:ext uri="{FF2B5EF4-FFF2-40B4-BE49-F238E27FC236}">
                <a16:creationId xmlns:a16="http://schemas.microsoft.com/office/drawing/2014/main" id="{68ACE874-F276-0C41-BA88-9932244D425B}"/>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a:extLst>
              <a:ext uri="{FF2B5EF4-FFF2-40B4-BE49-F238E27FC236}">
                <a16:creationId xmlns:a16="http://schemas.microsoft.com/office/drawing/2014/main" id="{2E844826-FC06-874C-94F8-50929733D4FB}"/>
              </a:ext>
            </a:extLst>
          </p:cNvPr>
          <p:cNvGrpSpPr/>
          <p:nvPr userDrawn="1"/>
        </p:nvGrpSpPr>
        <p:grpSpPr>
          <a:xfrm>
            <a:off x="0" y="6712273"/>
            <a:ext cx="9144000" cy="145727"/>
            <a:chOff x="0" y="6712273"/>
            <a:chExt cx="9144000" cy="145727"/>
          </a:xfrm>
        </p:grpSpPr>
        <p:sp>
          <p:nvSpPr>
            <p:cNvPr id="19" name="Rectangle 18">
              <a:extLst>
                <a:ext uri="{FF2B5EF4-FFF2-40B4-BE49-F238E27FC236}">
                  <a16:creationId xmlns:a16="http://schemas.microsoft.com/office/drawing/2014/main" id="{96CD7418-2569-6E45-A689-D05DE2EC1226}"/>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36F4107-3432-934D-BFBF-4EF945AC0C3D}"/>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itle 6">
            <a:extLst>
              <a:ext uri="{FF2B5EF4-FFF2-40B4-BE49-F238E27FC236}">
                <a16:creationId xmlns:a16="http://schemas.microsoft.com/office/drawing/2014/main" id="{9C6D1FF5-5C04-F847-A608-83E9DF99DA4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3" name="Picture 12">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22" name="Picture 2" descr="C:\Users\Olivia\Desktop\AdventHealth-Logo.png">
            <a:extLst>
              <a:ext uri="{FF2B5EF4-FFF2-40B4-BE49-F238E27FC236}">
                <a16:creationId xmlns:a16="http://schemas.microsoft.com/office/drawing/2014/main" id="{56576456-21E0-EA40-B4CB-74B433EEB612}"/>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
        <p:nvSpPr>
          <p:cNvPr id="21" name="TextBox 20"/>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BC1225-5F01-B245-BD9A-FDBC5F30CA3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id="{1C7268C7-7085-934F-AC27-01CD891EA5E2}"/>
              </a:ext>
            </a:extLst>
          </p:cNvPr>
          <p:cNvGrpSpPr/>
          <p:nvPr userDrawn="1"/>
        </p:nvGrpSpPr>
        <p:grpSpPr>
          <a:xfrm>
            <a:off x="0" y="6712273"/>
            <a:ext cx="9144000" cy="145727"/>
            <a:chOff x="0" y="6712273"/>
            <a:chExt cx="9144000" cy="145727"/>
          </a:xfrm>
        </p:grpSpPr>
        <p:sp>
          <p:nvSpPr>
            <p:cNvPr id="12" name="Rectangle 11">
              <a:extLst>
                <a:ext uri="{FF2B5EF4-FFF2-40B4-BE49-F238E27FC236}">
                  <a16:creationId xmlns:a16="http://schemas.microsoft.com/office/drawing/2014/main" id="{AF84EB73-B768-CA4F-ABB7-F4AAE5B5866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BD664D3-897E-4F4C-BAA3-40F44C158B72}"/>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620C3EE4-E6CA-BC41-A69E-6EE767CBAC79}"/>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9" name="Picture 8">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1CE084-E989-6F40-8E26-41CEE2570C0F}"/>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907FE00-3AD6-3549-B370-F35A30C810B3}"/>
              </a:ext>
            </a:extLst>
          </p:cNvPr>
          <p:cNvSpPr>
            <a:spLocks noGrp="1"/>
          </p:cNvSpPr>
          <p:nvPr>
            <p:ph sz="quarter" idx="11" hasCustomPrompt="1"/>
          </p:nvPr>
        </p:nvSpPr>
        <p:spPr>
          <a:xfrm>
            <a:off x="3887392" y="1456904"/>
            <a:ext cx="4947689" cy="4653342"/>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Content Placeholder 6">
            <a:extLst>
              <a:ext uri="{FF2B5EF4-FFF2-40B4-BE49-F238E27FC236}">
                <a16:creationId xmlns:a16="http://schemas.microsoft.com/office/drawing/2014/main" id="{C5D41C04-E96F-B443-B2C4-BA6F4EC3B764}"/>
              </a:ext>
            </a:extLst>
          </p:cNvPr>
          <p:cNvSpPr>
            <a:spLocks noGrp="1"/>
          </p:cNvSpPr>
          <p:nvPr>
            <p:ph sz="quarter" idx="12"/>
          </p:nvPr>
        </p:nvSpPr>
        <p:spPr>
          <a:xfrm>
            <a:off x="265113" y="1456145"/>
            <a:ext cx="3308350" cy="4653342"/>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2A210BED-2AA7-354E-941D-152A4679481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a:extLst>
              <a:ext uri="{FF2B5EF4-FFF2-40B4-BE49-F238E27FC236}">
                <a16:creationId xmlns:a16="http://schemas.microsoft.com/office/drawing/2014/main" id="{95E4EFB4-7665-0749-99BC-07EC0558EDBF}"/>
              </a:ext>
            </a:extLst>
          </p:cNvPr>
          <p:cNvGrpSpPr/>
          <p:nvPr userDrawn="1"/>
        </p:nvGrpSpPr>
        <p:grpSpPr>
          <a:xfrm>
            <a:off x="0" y="6712273"/>
            <a:ext cx="9144000" cy="145727"/>
            <a:chOff x="0" y="6712273"/>
            <a:chExt cx="9144000" cy="145727"/>
          </a:xfrm>
        </p:grpSpPr>
        <p:sp>
          <p:nvSpPr>
            <p:cNvPr id="15" name="Rectangle 14">
              <a:extLst>
                <a:ext uri="{FF2B5EF4-FFF2-40B4-BE49-F238E27FC236}">
                  <a16:creationId xmlns:a16="http://schemas.microsoft.com/office/drawing/2014/main" id="{CC60D909-83C6-C245-B7A7-341028D68AD3}"/>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FCC5F438-B48B-894A-84A4-F2BD982A75EA}"/>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F436C091-DFCD-F347-9FF4-51C0656447DB}"/>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BCE4E36F-77D7-874E-B534-DA3F643BCFA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
        <p:nvSpPr>
          <p:cNvPr id="17" name="TextBox 16"/>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2" y="1457556"/>
            <a:ext cx="4947690" cy="465269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Content Placeholder 6">
            <a:extLst>
              <a:ext uri="{FF2B5EF4-FFF2-40B4-BE49-F238E27FC236}">
                <a16:creationId xmlns:a16="http://schemas.microsoft.com/office/drawing/2014/main" id="{7DB86335-46A5-7E4C-A4A7-39427903647E}"/>
              </a:ext>
            </a:extLst>
          </p:cNvPr>
          <p:cNvSpPr>
            <a:spLocks noGrp="1"/>
          </p:cNvSpPr>
          <p:nvPr>
            <p:ph sz="quarter" idx="12"/>
          </p:nvPr>
        </p:nvSpPr>
        <p:spPr>
          <a:xfrm>
            <a:off x="265113" y="1455492"/>
            <a:ext cx="3308350" cy="4652689"/>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70272586-8341-2645-B3D0-ED4E40307089}"/>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 name="Group 12">
            <a:extLst>
              <a:ext uri="{FF2B5EF4-FFF2-40B4-BE49-F238E27FC236}">
                <a16:creationId xmlns:a16="http://schemas.microsoft.com/office/drawing/2014/main" id="{7F6019E0-0676-CB48-94C3-046225869981}"/>
              </a:ext>
            </a:extLst>
          </p:cNvPr>
          <p:cNvGrpSpPr/>
          <p:nvPr userDrawn="1"/>
        </p:nvGrpSpPr>
        <p:grpSpPr>
          <a:xfrm>
            <a:off x="0" y="6712273"/>
            <a:ext cx="9144000" cy="145727"/>
            <a:chOff x="0" y="6712273"/>
            <a:chExt cx="9144000" cy="145727"/>
          </a:xfrm>
        </p:grpSpPr>
        <p:sp>
          <p:nvSpPr>
            <p:cNvPr id="14" name="Rectangle 13">
              <a:extLst>
                <a:ext uri="{FF2B5EF4-FFF2-40B4-BE49-F238E27FC236}">
                  <a16:creationId xmlns:a16="http://schemas.microsoft.com/office/drawing/2014/main" id="{740E34D4-E785-A142-AA75-67D940FE1347}"/>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741D24BB-00A8-8A44-9886-D37FF1EDBFB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8E21EB8C-9280-2846-ADBC-F2268D1F3EF4}"/>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4AED76AC-EE7F-1742-815B-087A591C383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
        <p:nvSpPr>
          <p:cNvPr id="16" name="TextBox 15"/>
          <p:cNvSpPr txBox="1"/>
          <p:nvPr userDrawn="1"/>
        </p:nvSpPr>
        <p:spPr>
          <a:xfrm>
            <a:off x="2786015" y="6347849"/>
            <a:ext cx="3569683" cy="276999"/>
          </a:xfrm>
          <a:prstGeom prst="rect">
            <a:avLst/>
          </a:prstGeom>
          <a:noFill/>
        </p:spPr>
        <p:txBody>
          <a:bodyPr wrap="square" rtlCol="0">
            <a:spAutoFit/>
          </a:bodyPr>
          <a:lstStyle/>
          <a:p>
            <a:r>
              <a:rPr lang="en-US" sz="1200" dirty="0">
                <a:solidFill>
                  <a:srgbClr val="C00000"/>
                </a:solidFill>
              </a:rPr>
              <a:t>Policies and</a:t>
            </a:r>
            <a:r>
              <a:rPr lang="en-US" sz="1200" baseline="0" dirty="0">
                <a:solidFill>
                  <a:srgbClr val="C00000"/>
                </a:solidFill>
              </a:rPr>
              <a:t> f</a:t>
            </a:r>
            <a:r>
              <a:rPr lang="en-US" sz="1200" dirty="0">
                <a:solidFill>
                  <a:srgbClr val="C00000"/>
                </a:solidFill>
              </a:rPr>
              <a:t>igures</a:t>
            </a:r>
            <a:r>
              <a:rPr lang="en-US" sz="1200" baseline="0" dirty="0">
                <a:solidFill>
                  <a:srgbClr val="C00000"/>
                </a:solidFill>
              </a:rPr>
              <a:t> throughout reflect 2022 guidelines</a:t>
            </a:r>
            <a:endParaRPr lang="en-US" sz="1200" dirty="0">
              <a:solidFill>
                <a:srgbClr val="C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b="1" i="0" kern="1200">
          <a:solidFill>
            <a:srgbClr val="192757"/>
          </a:solidFill>
          <a:latin typeface="Arial" charset="0"/>
          <a:ea typeface="Arial" charset="0"/>
          <a:cs typeface="Arial" charset="0"/>
        </a:defRPr>
      </a:lvl1pPr>
    </p:titleStyle>
    <p:body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f.org/ahap/brokers/medicare.cfm" TargetMode="External"/><Relationship Id="rId2" Type="http://schemas.openxmlformats.org/officeDocument/2006/relationships/hyperlink" Target="https://www.hf.org/health_plans/brokers/medicare.cf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hf.org/health_plans/brokers/oscar.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9C20EE0-320E-46AA-889F-542450CF1A3F}"/>
              </a:ext>
            </a:extLst>
          </p:cNvPr>
          <p:cNvSpPr txBox="1">
            <a:spLocks/>
          </p:cNvSpPr>
          <p:nvPr/>
        </p:nvSpPr>
        <p:spPr>
          <a:xfrm>
            <a:off x="0" y="2526436"/>
            <a:ext cx="9144000" cy="188237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400" b="1" i="0" kern="1200">
                <a:solidFill>
                  <a:srgbClr val="192757"/>
                </a:solidFill>
                <a:latin typeface="Arial" charset="0"/>
                <a:ea typeface="Arial" charset="0"/>
                <a:cs typeface="Arial" charset="0"/>
              </a:defRPr>
            </a:lvl1pPr>
          </a:lstStyle>
          <a:p>
            <a:r>
              <a:rPr lang="en-US" sz="4000" dirty="0">
                <a:solidFill>
                  <a:schemeClr val="tx2"/>
                </a:solidFill>
                <a:latin typeface="Arial" panose="020B0604020202020204" pitchFamily="34" charset="0"/>
                <a:cs typeface="Arial" panose="020B0604020202020204" pitchFamily="34" charset="0"/>
              </a:rPr>
              <a:t>Medicare Advantage Plans </a:t>
            </a:r>
          </a:p>
          <a:p>
            <a:r>
              <a:rPr lang="en-US" sz="4000" dirty="0">
                <a:solidFill>
                  <a:schemeClr val="tx2"/>
                </a:solidFill>
                <a:latin typeface="Arial" panose="020B0604020202020204" pitchFamily="34" charset="0"/>
                <a:cs typeface="Arial" panose="020B0604020202020204" pitchFamily="34" charset="0"/>
              </a:rPr>
              <a:t>Overview</a:t>
            </a:r>
            <a:endParaRPr lang="en-US" sz="4000" dirty="0">
              <a:solidFill>
                <a:schemeClr val="accent1"/>
              </a:solidFill>
              <a:latin typeface="Arial" panose="020B0604020202020204" pitchFamily="34" charset="0"/>
              <a:cs typeface="Arial" panose="020B0604020202020204" pitchFamily="34" charset="0"/>
            </a:endParaRPr>
          </a:p>
        </p:txBody>
      </p:sp>
      <p:sp>
        <p:nvSpPr>
          <p:cNvPr id="2" name="Rectangle 1"/>
          <p:cNvSpPr/>
          <p:nvPr/>
        </p:nvSpPr>
        <p:spPr>
          <a:xfrm>
            <a:off x="8010226" y="6506886"/>
            <a:ext cx="646331" cy="230832"/>
          </a:xfrm>
          <a:prstGeom prst="rect">
            <a:avLst/>
          </a:prstGeom>
        </p:spPr>
        <p:txBody>
          <a:bodyPr wrap="none">
            <a:spAutoFit/>
          </a:bodyPr>
          <a:lstStyle/>
          <a:p>
            <a:r>
              <a:rPr lang="en-US" sz="900"/>
              <a:t>10182021</a:t>
            </a:r>
            <a:endParaRPr lang="en-US" sz="900" dirty="0"/>
          </a:p>
        </p:txBody>
      </p:sp>
      <p:sp>
        <p:nvSpPr>
          <p:cNvPr id="6" name="Rectangle 13">
            <a:extLst>
              <a:ext uri="{FF2B5EF4-FFF2-40B4-BE49-F238E27FC236}">
                <a16:creationId xmlns:a16="http://schemas.microsoft.com/office/drawing/2014/main" id="{C98A7713-4846-4927-AD84-C28B605A2ECE}"/>
              </a:ext>
            </a:extLst>
          </p:cNvPr>
          <p:cNvSpPr txBox="1">
            <a:spLocks/>
          </p:cNvSpPr>
          <p:nvPr/>
        </p:nvSpPr>
        <p:spPr>
          <a:xfrm>
            <a:off x="2367029" y="4714050"/>
            <a:ext cx="4409942" cy="573583"/>
          </a:xfrm>
          <a:prstGeom prst="rect">
            <a:avLst/>
          </a:prstGeom>
        </p:spPr>
        <p:txBody>
          <a:bodyPr>
            <a:normAutofit lnSpcReduction="10000"/>
          </a:bodyPr>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3600" dirty="0">
                <a:solidFill>
                  <a:schemeClr val="accent1"/>
                </a:solidFill>
                <a:latin typeface="Arial" panose="020B0604020202020204" pitchFamily="34" charset="0"/>
                <a:cs typeface="Arial" panose="020B0604020202020204" pitchFamily="34" charset="0"/>
              </a:rPr>
              <a:t>Broker Training </a:t>
            </a:r>
          </a:p>
        </p:txBody>
      </p:sp>
    </p:spTree>
    <p:extLst>
      <p:ext uri="{BB962C8B-B14F-4D97-AF65-F5344CB8AC3E}">
        <p14:creationId xmlns:p14="http://schemas.microsoft.com/office/powerpoint/2010/main" val="27266554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37F40-E723-4089-AFA4-E6FD81F280E5}"/>
              </a:ext>
            </a:extLst>
          </p:cNvPr>
          <p:cNvSpPr/>
          <p:nvPr/>
        </p:nvSpPr>
        <p:spPr>
          <a:xfrm>
            <a:off x="365759" y="1188720"/>
            <a:ext cx="8412480" cy="3030445"/>
          </a:xfrm>
          <a:prstGeom prst="rect">
            <a:avLst/>
          </a:prstGeom>
        </p:spPr>
        <p:txBody>
          <a:bodyPr wrap="square" lIns="0" tIns="0" rIns="0" bIns="0">
            <a:spAutoFit/>
          </a:bodyPr>
          <a:lstStyle/>
          <a:p>
            <a:pPr marR="0" lvl="0">
              <a:spcAft>
                <a:spcPts val="600"/>
              </a:spcAft>
              <a:tabLst>
                <a:tab pos="457200" algn="l"/>
              </a:tabLst>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Medicare Part D Coverage Gap</a:t>
            </a:r>
          </a:p>
          <a:p>
            <a:pPr marR="0" lvl="0">
              <a:spcBef>
                <a:spcPts val="0"/>
              </a:spcBef>
              <a:spcAft>
                <a:spcPts val="300"/>
              </a:spcAf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Most Medicare Prescription Drug Plans have </a:t>
            </a:r>
            <a:br>
              <a:rPr lang="en-US"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 coverage gap (also called the “donut hole”). </a:t>
            </a:r>
          </a:p>
          <a:p>
            <a:pPr marL="230188" marR="0" lvl="0" indent="-230188">
              <a:spcBef>
                <a:spcPts val="0"/>
              </a:spcBef>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This is a temporary limit on what the drug </a:t>
            </a:r>
            <a:br>
              <a:rPr lang="en-US"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plan will cover for drugs. Not everyone will </a:t>
            </a:r>
            <a:br>
              <a:rPr lang="en-US"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enter the coverage gap. </a:t>
            </a:r>
          </a:p>
          <a:p>
            <a:pPr marL="230188" marR="0" lvl="0" indent="-230188">
              <a:spcBef>
                <a:spcPts val="0"/>
              </a:spcBef>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The coverage gap begins after the </a:t>
            </a:r>
            <a:br>
              <a:rPr lang="en-US"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beneficiary and plan have spent a certain </a:t>
            </a:r>
            <a:br>
              <a:rPr lang="en-US"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amount for covered drugs.</a:t>
            </a:r>
          </a:p>
          <a:p>
            <a:pPr marL="230188" marR="0" lvl="0" indent="-230188">
              <a:spcBef>
                <a:spcPts val="0"/>
              </a:spcBef>
              <a:spcAft>
                <a:spcPts val="8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Most Part D plans are subject to the gap.</a:t>
            </a:r>
          </a:p>
        </p:txBody>
      </p:sp>
      <p:sp>
        <p:nvSpPr>
          <p:cNvPr id="4" name="Title 2"/>
          <p:cNvSpPr>
            <a:spLocks noGrp="1"/>
          </p:cNvSpPr>
          <p:nvPr>
            <p:ph type="title"/>
          </p:nvPr>
        </p:nvSpPr>
        <p:spPr>
          <a:xfrm>
            <a:off x="365760" y="365760"/>
            <a:ext cx="8569968" cy="566207"/>
          </a:xfrm>
        </p:spPr>
        <p:txBody>
          <a:bodyPr>
            <a:noAutofit/>
          </a:bodyPr>
          <a:lstStyle/>
          <a:p>
            <a:r>
              <a:rPr lang="en-US" dirty="0">
                <a:solidFill>
                  <a:schemeClr val="tx2"/>
                </a:solidFill>
              </a:rPr>
              <a:t>Medicare Part D</a:t>
            </a:r>
            <a:endParaRPr lang="en-US" dirty="0"/>
          </a:p>
        </p:txBody>
      </p:sp>
      <p:sp>
        <p:nvSpPr>
          <p:cNvPr id="10" name="AutoShape 6" descr="Krispy Kreme - More Smi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385713" y="3511327"/>
            <a:ext cx="1232140" cy="1061829"/>
          </a:xfrm>
          <a:prstGeom prst="rect">
            <a:avLst/>
          </a:prstGeom>
          <a:noFill/>
        </p:spPr>
        <p:txBody>
          <a:bodyPr wrap="square" rtlCol="0">
            <a:spAutoFit/>
          </a:bodyPr>
          <a:lstStyle/>
          <a:p>
            <a:pPr algn="ctr"/>
            <a:r>
              <a:rPr lang="en-US" sz="900" b="1" dirty="0">
                <a:solidFill>
                  <a:schemeClr val="tx2"/>
                </a:solidFill>
              </a:rPr>
              <a:t>Coverage Gap </a:t>
            </a:r>
          </a:p>
          <a:p>
            <a:pPr algn="ctr"/>
            <a:r>
              <a:rPr lang="en-US" sz="900" dirty="0">
                <a:solidFill>
                  <a:schemeClr val="tx2"/>
                </a:solidFill>
              </a:rPr>
              <a:t>“Donut Hole”</a:t>
            </a:r>
          </a:p>
          <a:p>
            <a:pPr algn="ctr"/>
            <a:r>
              <a:rPr lang="en-US" sz="900" dirty="0">
                <a:solidFill>
                  <a:schemeClr val="tx2"/>
                </a:solidFill>
              </a:rPr>
              <a:t>Little or no coverage,</a:t>
            </a:r>
          </a:p>
          <a:p>
            <a:pPr algn="ctr"/>
            <a:r>
              <a:rPr lang="en-US" sz="900" dirty="0">
                <a:solidFill>
                  <a:schemeClr val="tx2"/>
                </a:solidFill>
              </a:rPr>
              <a:t>members are discounted until they reach $7,050</a:t>
            </a:r>
          </a:p>
          <a:p>
            <a:pPr algn="ctr"/>
            <a:endParaRPr lang="en-US" sz="900" dirty="0">
              <a:solidFill>
                <a:schemeClr val="tx2"/>
              </a:solidFill>
            </a:endParaRPr>
          </a:p>
        </p:txBody>
      </p:sp>
      <p:grpSp>
        <p:nvGrpSpPr>
          <p:cNvPr id="2" name="Group 1">
            <a:extLst>
              <a:ext uri="{FF2B5EF4-FFF2-40B4-BE49-F238E27FC236}">
                <a16:creationId xmlns:a16="http://schemas.microsoft.com/office/drawing/2014/main" id="{C62A0403-0990-3F49-9CD8-42E0ADB6D558}"/>
              </a:ext>
            </a:extLst>
          </p:cNvPr>
          <p:cNvGrpSpPr/>
          <p:nvPr/>
        </p:nvGrpSpPr>
        <p:grpSpPr>
          <a:xfrm>
            <a:off x="5007010" y="1120426"/>
            <a:ext cx="3771229" cy="3094023"/>
            <a:chOff x="2582221" y="2907662"/>
            <a:chExt cx="3771229" cy="3094023"/>
          </a:xfrm>
        </p:grpSpPr>
        <p:pic>
          <p:nvPicPr>
            <p:cNvPr id="1034" name="Picture 10" descr="Krispy Kreme - More Smiles"/>
            <p:cNvPicPr>
              <a:picLocks noChangeAspect="1" noChangeArrowheads="1"/>
            </p:cNvPicPr>
            <p:nvPr/>
          </p:nvPicPr>
          <p:blipFill>
            <a:blip r:embed="rId2">
              <a:clrChange>
                <a:clrFrom>
                  <a:srgbClr val="F7F9FA"/>
                </a:clrFrom>
                <a:clrTo>
                  <a:srgbClr val="F7F9FA">
                    <a:alpha val="0"/>
                  </a:srgbClr>
                </a:clrTo>
              </a:clrChange>
              <a:extLst>
                <a:ext uri="{28A0092B-C50C-407E-A947-70E740481C1C}">
                  <a14:useLocalDpi xmlns:a14="http://schemas.microsoft.com/office/drawing/2010/main" val="0"/>
                </a:ext>
              </a:extLst>
            </a:blip>
            <a:srcRect/>
            <a:stretch>
              <a:fillRect/>
            </a:stretch>
          </p:blipFill>
          <p:spPr bwMode="auto">
            <a:xfrm>
              <a:off x="3400487" y="2907662"/>
              <a:ext cx="2319763" cy="236427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515369" y="3127273"/>
              <a:ext cx="0" cy="2127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43078" y="3127273"/>
              <a:ext cx="26895" cy="2158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94730" y="3127273"/>
              <a:ext cx="24583" cy="2158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58760" y="3127273"/>
              <a:ext cx="13448" cy="212773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1147" y="3937224"/>
              <a:ext cx="753035" cy="507831"/>
            </a:xfrm>
            <a:prstGeom prst="rect">
              <a:avLst/>
            </a:prstGeom>
            <a:noFill/>
          </p:spPr>
          <p:txBody>
            <a:bodyPr wrap="square" rtlCol="0">
              <a:spAutoFit/>
            </a:bodyPr>
            <a:lstStyle/>
            <a:p>
              <a:pPr algn="ctr"/>
              <a:r>
                <a:rPr lang="en-US" sz="900" dirty="0">
                  <a:solidFill>
                    <a:schemeClr val="tx2"/>
                  </a:solidFill>
                </a:rPr>
                <a:t>Coverage Begins </a:t>
              </a:r>
            </a:p>
            <a:p>
              <a:pPr algn="ctr"/>
              <a:r>
                <a:rPr lang="en-US" sz="900" dirty="0">
                  <a:solidFill>
                    <a:schemeClr val="tx2"/>
                  </a:solidFill>
                </a:rPr>
                <a:t>(Jan 1)</a:t>
              </a:r>
            </a:p>
          </p:txBody>
        </p:sp>
        <p:sp>
          <p:nvSpPr>
            <p:cNvPr id="26" name="TextBox 25"/>
            <p:cNvSpPr txBox="1"/>
            <p:nvPr/>
          </p:nvSpPr>
          <p:spPr>
            <a:xfrm>
              <a:off x="2582221" y="5216855"/>
              <a:ext cx="1255056" cy="784830"/>
            </a:xfrm>
            <a:prstGeom prst="rect">
              <a:avLst/>
            </a:prstGeom>
            <a:noFill/>
          </p:spPr>
          <p:txBody>
            <a:bodyPr wrap="square" rtlCol="0">
              <a:spAutoFit/>
            </a:bodyPr>
            <a:lstStyle/>
            <a:p>
              <a:pPr algn="ctr"/>
              <a:r>
                <a:rPr lang="en-US" sz="900" dirty="0">
                  <a:solidFill>
                    <a:schemeClr val="tx2"/>
                  </a:solidFill>
                </a:rPr>
                <a:t>Initial Coverage: </a:t>
              </a:r>
            </a:p>
            <a:p>
              <a:pPr algn="ctr"/>
              <a:r>
                <a:rPr lang="en-US" sz="900" dirty="0">
                  <a:solidFill>
                    <a:schemeClr val="tx2"/>
                  </a:solidFill>
                </a:rPr>
                <a:t>Plan and member pay their share of the costs until reaching a total drug cost of $4,430</a:t>
              </a:r>
            </a:p>
          </p:txBody>
        </p:sp>
        <p:sp>
          <p:nvSpPr>
            <p:cNvPr id="28" name="TextBox 27"/>
            <p:cNvSpPr txBox="1"/>
            <p:nvPr/>
          </p:nvSpPr>
          <p:spPr>
            <a:xfrm>
              <a:off x="5468829" y="5216855"/>
              <a:ext cx="824750" cy="646331"/>
            </a:xfrm>
            <a:prstGeom prst="rect">
              <a:avLst/>
            </a:prstGeom>
            <a:noFill/>
          </p:spPr>
          <p:txBody>
            <a:bodyPr wrap="square" rtlCol="0">
              <a:spAutoFit/>
            </a:bodyPr>
            <a:lstStyle/>
            <a:p>
              <a:pPr algn="ctr"/>
              <a:r>
                <a:rPr lang="en-US" sz="900" dirty="0">
                  <a:solidFill>
                    <a:schemeClr val="tx2"/>
                  </a:solidFill>
                </a:rPr>
                <a:t>Coverage Kicks Back In (Catastrophic Coverage)</a:t>
              </a:r>
            </a:p>
          </p:txBody>
        </p:sp>
        <p:sp>
          <p:nvSpPr>
            <p:cNvPr id="29" name="TextBox 28"/>
            <p:cNvSpPr txBox="1"/>
            <p:nvPr/>
          </p:nvSpPr>
          <p:spPr>
            <a:xfrm>
              <a:off x="5600415" y="3937224"/>
              <a:ext cx="753035" cy="646331"/>
            </a:xfrm>
            <a:prstGeom prst="rect">
              <a:avLst/>
            </a:prstGeom>
            <a:noFill/>
          </p:spPr>
          <p:txBody>
            <a:bodyPr wrap="square" rtlCol="0">
              <a:spAutoFit/>
            </a:bodyPr>
            <a:lstStyle/>
            <a:p>
              <a:pPr algn="ctr"/>
              <a:r>
                <a:rPr lang="en-US" sz="900" dirty="0">
                  <a:solidFill>
                    <a:schemeClr val="tx2"/>
                  </a:solidFill>
                </a:rPr>
                <a:t>Covered for the Rest of the Year</a:t>
              </a:r>
            </a:p>
            <a:p>
              <a:pPr algn="ctr"/>
              <a:r>
                <a:rPr lang="en-US" sz="900" dirty="0">
                  <a:solidFill>
                    <a:schemeClr val="tx2"/>
                  </a:solidFill>
                </a:rPr>
                <a:t>(Dec 31)</a:t>
              </a:r>
            </a:p>
          </p:txBody>
        </p:sp>
      </p:grpSp>
    </p:spTree>
    <p:extLst>
      <p:ext uri="{BB962C8B-B14F-4D97-AF65-F5344CB8AC3E}">
        <p14:creationId xmlns:p14="http://schemas.microsoft.com/office/powerpoint/2010/main" val="159854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EDBFFE-5F4F-4950-866A-B2437453BDF2}"/>
              </a:ext>
            </a:extLst>
          </p:cNvPr>
          <p:cNvSpPr/>
          <p:nvPr/>
        </p:nvSpPr>
        <p:spPr>
          <a:xfrm>
            <a:off x="3202723" y="1087115"/>
            <a:ext cx="2743200" cy="4780285"/>
          </a:xfrm>
          <a:prstGeom prst="rect">
            <a:avLst/>
          </a:prstGeom>
          <a:solidFill>
            <a:srgbClr val="5D8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0C7EE3C-5865-4A0D-A76F-395B8475FFC6}"/>
              </a:ext>
            </a:extLst>
          </p:cNvPr>
          <p:cNvSpPr/>
          <p:nvPr/>
        </p:nvSpPr>
        <p:spPr>
          <a:xfrm>
            <a:off x="6039685" y="1087116"/>
            <a:ext cx="2743200" cy="4780284"/>
          </a:xfrm>
          <a:prstGeom prst="rect">
            <a:avLst/>
          </a:prstGeom>
          <a:solidFill>
            <a:srgbClr val="1B214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5908210-B876-43A0-BD44-6615F8CBE34B}"/>
              </a:ext>
            </a:extLst>
          </p:cNvPr>
          <p:cNvSpPr/>
          <p:nvPr/>
        </p:nvSpPr>
        <p:spPr>
          <a:xfrm>
            <a:off x="365760" y="1087116"/>
            <a:ext cx="2743200" cy="478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A5E6DB5-2BA0-43C8-A056-C6F46C8B7E7F}"/>
              </a:ext>
            </a:extLst>
          </p:cNvPr>
          <p:cNvSpPr txBox="1"/>
          <p:nvPr/>
        </p:nvSpPr>
        <p:spPr>
          <a:xfrm>
            <a:off x="502920" y="1178556"/>
            <a:ext cx="2468880" cy="492443"/>
          </a:xfrm>
          <a:prstGeom prst="rect">
            <a:avLst/>
          </a:prstGeom>
          <a:noFill/>
        </p:spPr>
        <p:txBody>
          <a:bodyPr wrap="square" lIns="0" tIns="0" rIns="0" bIns="0" rtlCol="0">
            <a:spAutoFit/>
          </a:bodyPr>
          <a:lstStyle/>
          <a:p>
            <a:pPr algn="ctr"/>
            <a:r>
              <a:rPr lang="en-US" sz="1600" b="1" dirty="0">
                <a:solidFill>
                  <a:schemeClr val="tx2"/>
                </a:solidFill>
                <a:latin typeface="Arial" panose="020B0604020202020204" pitchFamily="34" charset="0"/>
                <a:cs typeface="Arial" panose="020B0604020202020204" pitchFamily="34" charset="0"/>
              </a:rPr>
              <a:t>Initial Enrollment Period (IEP)</a:t>
            </a:r>
          </a:p>
        </p:txBody>
      </p:sp>
      <p:sp>
        <p:nvSpPr>
          <p:cNvPr id="8" name="TextBox 7">
            <a:extLst>
              <a:ext uri="{FF2B5EF4-FFF2-40B4-BE49-F238E27FC236}">
                <a16:creationId xmlns:a16="http://schemas.microsoft.com/office/drawing/2014/main" id="{EEAEF9A1-DC21-4B4C-B0EA-8CB323214207}"/>
              </a:ext>
            </a:extLst>
          </p:cNvPr>
          <p:cNvSpPr txBox="1"/>
          <p:nvPr/>
        </p:nvSpPr>
        <p:spPr>
          <a:xfrm>
            <a:off x="3335237" y="1178556"/>
            <a:ext cx="2468880" cy="492443"/>
          </a:xfrm>
          <a:prstGeom prst="rect">
            <a:avLst/>
          </a:prstGeom>
          <a:noFill/>
        </p:spPr>
        <p:txBody>
          <a:bodyPr wrap="square" lIns="0" tIns="0" rIns="0" bIns="0" rtlCol="0">
            <a:spAutoFit/>
          </a:bodyPr>
          <a:lstStyle/>
          <a:p>
            <a:pPr algn="ctr"/>
            <a:r>
              <a:rPr lang="en-US" sz="1600" b="1" dirty="0">
                <a:solidFill>
                  <a:schemeClr val="bg1"/>
                </a:solidFill>
                <a:latin typeface="Arial" panose="020B0604020202020204" pitchFamily="34" charset="0"/>
                <a:cs typeface="Arial" panose="020B0604020202020204" pitchFamily="34" charset="0"/>
              </a:rPr>
              <a:t>Annual Enrollment Period (AEP)</a:t>
            </a:r>
          </a:p>
        </p:txBody>
      </p:sp>
      <p:sp>
        <p:nvSpPr>
          <p:cNvPr id="9" name="TextBox 8">
            <a:extLst>
              <a:ext uri="{FF2B5EF4-FFF2-40B4-BE49-F238E27FC236}">
                <a16:creationId xmlns:a16="http://schemas.microsoft.com/office/drawing/2014/main" id="{8FC77382-0E4B-4B63-AE1C-B917B8833E3E}"/>
              </a:ext>
            </a:extLst>
          </p:cNvPr>
          <p:cNvSpPr txBox="1"/>
          <p:nvPr/>
        </p:nvSpPr>
        <p:spPr>
          <a:xfrm>
            <a:off x="6172200" y="1178556"/>
            <a:ext cx="2468880" cy="738664"/>
          </a:xfrm>
          <a:prstGeom prst="rect">
            <a:avLst/>
          </a:prstGeom>
          <a:noFill/>
        </p:spPr>
        <p:txBody>
          <a:bodyPr wrap="square" lIns="0" tIns="0" rIns="0" bIns="0" rtlCol="0">
            <a:spAutoFit/>
          </a:bodyPr>
          <a:lstStyle/>
          <a:p>
            <a:pPr algn="ctr"/>
            <a:r>
              <a:rPr lang="en-US" sz="1600" b="1" dirty="0">
                <a:solidFill>
                  <a:schemeClr val="bg1"/>
                </a:solidFill>
                <a:latin typeface="Arial" panose="020B0604020202020204" pitchFamily="34" charset="0"/>
                <a:cs typeface="Arial" panose="020B0604020202020204" pitchFamily="34" charset="0"/>
              </a:rPr>
              <a:t>Medicare Advantage </a:t>
            </a:r>
          </a:p>
          <a:p>
            <a:pPr algn="ctr"/>
            <a:r>
              <a:rPr lang="en-US" sz="1600" b="1" dirty="0">
                <a:solidFill>
                  <a:schemeClr val="bg1"/>
                </a:solidFill>
                <a:latin typeface="Arial" panose="020B0604020202020204" pitchFamily="34" charset="0"/>
                <a:cs typeface="Arial" panose="020B0604020202020204" pitchFamily="34" charset="0"/>
              </a:rPr>
              <a:t>Open Enrollment Period </a:t>
            </a:r>
          </a:p>
          <a:p>
            <a:pPr algn="ctr"/>
            <a:r>
              <a:rPr lang="en-US" sz="1600" b="1" dirty="0">
                <a:solidFill>
                  <a:schemeClr val="bg1"/>
                </a:solidFill>
                <a:latin typeface="Arial" panose="020B0604020202020204" pitchFamily="34" charset="0"/>
                <a:cs typeface="Arial" panose="020B0604020202020204" pitchFamily="34" charset="0"/>
              </a:rPr>
              <a:t>(MA-OEP)</a:t>
            </a:r>
          </a:p>
        </p:txBody>
      </p:sp>
      <p:sp>
        <p:nvSpPr>
          <p:cNvPr id="10" name="Rectangle 9">
            <a:extLst>
              <a:ext uri="{FF2B5EF4-FFF2-40B4-BE49-F238E27FC236}">
                <a16:creationId xmlns:a16="http://schemas.microsoft.com/office/drawing/2014/main" id="{74DCDA10-01D0-4AE2-9685-51F94203477A}"/>
              </a:ext>
            </a:extLst>
          </p:cNvPr>
          <p:cNvSpPr/>
          <p:nvPr/>
        </p:nvSpPr>
        <p:spPr>
          <a:xfrm>
            <a:off x="503658" y="3219839"/>
            <a:ext cx="2468880" cy="948978"/>
          </a:xfrm>
          <a:prstGeom prst="rect">
            <a:avLst/>
          </a:prstGeom>
        </p:spPr>
        <p:txBody>
          <a:bodyPr wrap="square" lIns="0" tIns="0" rIns="0" bIns="0">
            <a:spAutoFit/>
          </a:bodyPr>
          <a:lstStyle/>
          <a:p>
            <a:pPr marL="134938" indent="-134938">
              <a:spcAft>
                <a:spcPts val="200"/>
              </a:spcAft>
              <a:buFont typeface="Wingdings" panose="05000000000000000000" pitchFamily="2" charset="2"/>
              <a:buChar char="§"/>
            </a:pPr>
            <a:r>
              <a:rPr lang="en-US" sz="1200" dirty="0">
                <a:solidFill>
                  <a:schemeClr val="tx2"/>
                </a:solidFill>
                <a:latin typeface="Arial" panose="020B0604020202020204" pitchFamily="34" charset="0"/>
                <a:cs typeface="Arial" panose="020B0604020202020204" pitchFamily="34" charset="0"/>
              </a:rPr>
              <a:t>Timeframe when member is initially eligible for Medicare.</a:t>
            </a:r>
          </a:p>
          <a:p>
            <a:pPr marL="134938" indent="-134938">
              <a:spcAft>
                <a:spcPts val="200"/>
              </a:spcAft>
              <a:buFont typeface="Wingdings" panose="05000000000000000000" pitchFamily="2" charset="2"/>
              <a:buChar char="§"/>
            </a:pPr>
            <a:r>
              <a:rPr lang="en-US" sz="1200" dirty="0">
                <a:solidFill>
                  <a:schemeClr val="tx2"/>
                </a:solidFill>
                <a:latin typeface="Arial" panose="020B0604020202020204" pitchFamily="34" charset="0"/>
                <a:cs typeface="Arial" panose="020B0604020202020204" pitchFamily="34" charset="0"/>
              </a:rPr>
              <a:t>During this span of time, a member may join Medicare Parts A, B, C and D.</a:t>
            </a:r>
          </a:p>
        </p:txBody>
      </p:sp>
      <p:pic>
        <p:nvPicPr>
          <p:cNvPr id="3" name="Picture 2">
            <a:extLst>
              <a:ext uri="{FF2B5EF4-FFF2-40B4-BE49-F238E27FC236}">
                <a16:creationId xmlns:a16="http://schemas.microsoft.com/office/drawing/2014/main" id="{2384771A-6BD2-4E95-97E3-7206D0F0A9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7670" y="1792186"/>
            <a:ext cx="2559379" cy="1322994"/>
          </a:xfrm>
          <a:prstGeom prst="rect">
            <a:avLst/>
          </a:prstGeom>
          <a:solidFill>
            <a:schemeClr val="bg1"/>
          </a:solidFill>
          <a:ln>
            <a:noFill/>
          </a:ln>
        </p:spPr>
      </p:pic>
      <p:sp>
        <p:nvSpPr>
          <p:cNvPr id="11" name="Rectangle 10">
            <a:extLst>
              <a:ext uri="{FF2B5EF4-FFF2-40B4-BE49-F238E27FC236}">
                <a16:creationId xmlns:a16="http://schemas.microsoft.com/office/drawing/2014/main" id="{112C7C34-057A-4D18-8901-C1DC469E0A4C}"/>
              </a:ext>
            </a:extLst>
          </p:cNvPr>
          <p:cNvSpPr/>
          <p:nvPr/>
        </p:nvSpPr>
        <p:spPr>
          <a:xfrm>
            <a:off x="3353649" y="2960983"/>
            <a:ext cx="2468880" cy="2713563"/>
          </a:xfrm>
          <a:prstGeom prst="rect">
            <a:avLst/>
          </a:prstGeom>
        </p:spPr>
        <p:txBody>
          <a:bodyPr wrap="square" lIns="0" tIns="0" rIns="0" bIns="0">
            <a:spAutoFit/>
          </a:bodyPr>
          <a:lstStyle/>
          <a:p>
            <a:pPr marL="134938" indent="-134938">
              <a:spcAft>
                <a:spcPts val="200"/>
              </a:spcAft>
              <a:buFont typeface="Wingdings" panose="05000000000000000000" pitchFamily="2" charset="2"/>
              <a:buChar char="§"/>
            </a:pPr>
            <a:r>
              <a:rPr lang="en-US" sz="1200" dirty="0">
                <a:solidFill>
                  <a:schemeClr val="bg1"/>
                </a:solidFill>
                <a:latin typeface="Arial" panose="020B0604020202020204" pitchFamily="34" charset="0"/>
                <a:ea typeface="Arial" charset="0"/>
                <a:cs typeface="Arial" panose="020B0604020202020204" pitchFamily="34" charset="0"/>
              </a:rPr>
              <a:t>Medicare beneficiary may add, change or drop their Medicare  </a:t>
            </a:r>
            <a:r>
              <a:rPr lang="en-US" sz="1200" dirty="0">
                <a:solidFill>
                  <a:schemeClr val="bg1"/>
                </a:solidFill>
                <a:latin typeface="Arial" panose="020B0604020202020204" pitchFamily="34" charset="0"/>
                <a:cs typeface="Arial" panose="020B0604020202020204" pitchFamily="34" charset="0"/>
              </a:rPr>
              <a:t>Advantage or PDP plan.</a:t>
            </a:r>
          </a:p>
          <a:p>
            <a:pPr marL="134938" indent="-134938">
              <a:spcAft>
                <a:spcPts val="200"/>
              </a:spcAft>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Anyone with:</a:t>
            </a:r>
          </a:p>
          <a:p>
            <a:pPr marL="134938" lvl="1" indent="-134938">
              <a:spcAft>
                <a:spcPts val="200"/>
              </a:spcAft>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Medicare Parts A &amp; B can switch to a Part C plan</a:t>
            </a:r>
          </a:p>
          <a:p>
            <a:pPr marL="134938" lvl="1" indent="-134938">
              <a:spcAft>
                <a:spcPts val="200"/>
              </a:spcAft>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Medicare Part C can switch back to Parts A &amp; B</a:t>
            </a:r>
          </a:p>
          <a:p>
            <a:pPr marL="134938" lvl="1" indent="-134938">
              <a:spcAft>
                <a:spcPts val="200"/>
              </a:spcAft>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Medicare Part C can switch to a new Part C plan</a:t>
            </a:r>
          </a:p>
          <a:p>
            <a:pPr marL="134938" indent="-134938">
              <a:spcAft>
                <a:spcPts val="200"/>
              </a:spcAft>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Anyone who has or is signing up for Medicare Parts A or B can join, drop or switch a Part D prescription drug plan.</a:t>
            </a:r>
          </a:p>
        </p:txBody>
      </p:sp>
      <p:sp>
        <p:nvSpPr>
          <p:cNvPr id="12" name="Rectangle 11">
            <a:extLst>
              <a:ext uri="{FF2B5EF4-FFF2-40B4-BE49-F238E27FC236}">
                <a16:creationId xmlns:a16="http://schemas.microsoft.com/office/drawing/2014/main" id="{1DB53080-BF9E-483E-8414-BA2A331990EE}"/>
              </a:ext>
            </a:extLst>
          </p:cNvPr>
          <p:cNvSpPr/>
          <p:nvPr/>
        </p:nvSpPr>
        <p:spPr>
          <a:xfrm>
            <a:off x="6172200" y="2960983"/>
            <a:ext cx="2468880" cy="2667397"/>
          </a:xfrm>
          <a:prstGeom prst="rect">
            <a:avLst/>
          </a:prstGeom>
        </p:spPr>
        <p:txBody>
          <a:bodyPr wrap="square" lIns="0" tIns="0" rIns="0" bIns="0">
            <a:spAutoFit/>
          </a:bodyPr>
          <a:lstStyle/>
          <a:p>
            <a:pPr marL="134938" lvl="1" indent="-134938">
              <a:spcAft>
                <a:spcPts val="200"/>
              </a:spcAft>
              <a:buFont typeface="Wingdings" panose="05000000000000000000" pitchFamily="2" charset="2"/>
              <a:buChar char="§"/>
            </a:pPr>
            <a:r>
              <a:rPr lang="en-US" sz="1100" dirty="0">
                <a:solidFill>
                  <a:schemeClr val="bg1"/>
                </a:solidFill>
                <a:latin typeface="Arial" panose="020B0604020202020204" pitchFamily="34" charset="0"/>
                <a:cs typeface="Arial" panose="020B0604020202020204" pitchFamily="34" charset="0"/>
              </a:rPr>
              <a:t>Anyone enrolled in a Medicare Advantage (MA) plan on January 1 can change MA plans.</a:t>
            </a:r>
          </a:p>
          <a:p>
            <a:pPr marL="134938" lvl="1" indent="-134938">
              <a:spcAft>
                <a:spcPts val="200"/>
              </a:spcAft>
              <a:buFont typeface="Wingdings" panose="05000000000000000000" pitchFamily="2" charset="2"/>
              <a:buChar char="§"/>
            </a:pPr>
            <a:r>
              <a:rPr lang="en-US" sz="1100" dirty="0">
                <a:solidFill>
                  <a:schemeClr val="bg1"/>
                </a:solidFill>
                <a:latin typeface="Arial" panose="020B0604020202020204" pitchFamily="34" charset="0"/>
                <a:cs typeface="Arial" panose="020B0604020202020204" pitchFamily="34" charset="0"/>
              </a:rPr>
              <a:t>Medicare beneficiaries already enrolled in a Medicare Advantage plan are allowed a one-time election to either:</a:t>
            </a:r>
          </a:p>
          <a:p>
            <a:pPr marL="134938" lvl="2" indent="-134938">
              <a:spcAft>
                <a:spcPts val="200"/>
              </a:spcAft>
              <a:buFont typeface="Wingdings" panose="05000000000000000000" pitchFamily="2" charset="2"/>
              <a:buChar char="§"/>
            </a:pPr>
            <a:r>
              <a:rPr lang="en-US" sz="1100" dirty="0">
                <a:solidFill>
                  <a:schemeClr val="bg1"/>
                </a:solidFill>
                <a:latin typeface="Arial" panose="020B0604020202020204" pitchFamily="34" charset="0"/>
                <a:cs typeface="Arial" panose="020B0604020202020204" pitchFamily="34" charset="0"/>
              </a:rPr>
              <a:t>Switch to a different MA plan </a:t>
            </a:r>
          </a:p>
          <a:p>
            <a:pPr marL="134938" lvl="2" indent="-134938" algn="ctr">
              <a:spcAft>
                <a:spcPts val="200"/>
              </a:spcAft>
            </a:pPr>
            <a:r>
              <a:rPr lang="en-US" sz="1100" dirty="0">
                <a:solidFill>
                  <a:schemeClr val="bg1"/>
                </a:solidFill>
                <a:latin typeface="Arial" panose="020B0604020202020204" pitchFamily="34" charset="0"/>
                <a:cs typeface="Arial" panose="020B0604020202020204" pitchFamily="34" charset="0"/>
              </a:rPr>
              <a:t>-OR-</a:t>
            </a:r>
          </a:p>
          <a:p>
            <a:pPr marL="134938" lvl="2" indent="-134938">
              <a:spcAft>
                <a:spcPts val="200"/>
              </a:spcAft>
              <a:buFont typeface="Wingdings" panose="05000000000000000000" pitchFamily="2" charset="2"/>
              <a:buChar char="§"/>
            </a:pPr>
            <a:r>
              <a:rPr lang="en-US" sz="1100" dirty="0">
                <a:solidFill>
                  <a:schemeClr val="bg1"/>
                </a:solidFill>
                <a:latin typeface="Arial" panose="020B0604020202020204" pitchFamily="34" charset="0"/>
                <a:cs typeface="Arial" panose="020B0604020202020204" pitchFamily="34" charset="0"/>
              </a:rPr>
              <a:t>Switch from a Medicare Advantage plan to Original Medicare and a standalone Part D plan.</a:t>
            </a:r>
          </a:p>
          <a:p>
            <a:pPr marL="134938" lvl="1" indent="-134938">
              <a:spcAft>
                <a:spcPts val="200"/>
              </a:spcAft>
              <a:buFont typeface="Wingdings" panose="05000000000000000000" pitchFamily="2" charset="2"/>
              <a:buChar char="§"/>
            </a:pPr>
            <a:r>
              <a:rPr lang="en-US" sz="1100" dirty="0">
                <a:solidFill>
                  <a:schemeClr val="bg1"/>
                </a:solidFill>
                <a:latin typeface="Arial" panose="020B0604020202020204" pitchFamily="34" charset="0"/>
                <a:cs typeface="Arial" panose="020B0604020202020204" pitchFamily="34" charset="0"/>
              </a:rPr>
              <a:t>Does not allow switching from original Medicare to a Medicare Advantage plan.</a:t>
            </a:r>
          </a:p>
        </p:txBody>
      </p:sp>
      <p:pic>
        <p:nvPicPr>
          <p:cNvPr id="20" name="Picture 19">
            <a:extLst>
              <a:ext uri="{FF2B5EF4-FFF2-40B4-BE49-F238E27FC236}">
                <a16:creationId xmlns:a16="http://schemas.microsoft.com/office/drawing/2014/main" id="{AAFDA4C0-03EE-4CE8-B915-384750B51D0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724682" y="1992985"/>
            <a:ext cx="1412903" cy="807200"/>
          </a:xfrm>
          <a:prstGeom prst="rect">
            <a:avLst/>
          </a:prstGeom>
          <a:solidFill>
            <a:schemeClr val="bg1">
              <a:lumMod val="95000"/>
            </a:schemeClr>
          </a:solidFill>
          <a:ln>
            <a:noFill/>
          </a:ln>
        </p:spPr>
      </p:pic>
      <p:sp>
        <p:nvSpPr>
          <p:cNvPr id="13" name="Title 12"/>
          <p:cNvSpPr>
            <a:spLocks noGrp="1"/>
          </p:cNvSpPr>
          <p:nvPr>
            <p:ph type="title"/>
          </p:nvPr>
        </p:nvSpPr>
        <p:spPr/>
        <p:txBody>
          <a:bodyPr>
            <a:noAutofit/>
          </a:bodyPr>
          <a:lstStyle/>
          <a:p>
            <a:r>
              <a:rPr lang="en-US" dirty="0">
                <a:solidFill>
                  <a:schemeClr val="tx2"/>
                </a:solidFill>
                <a:latin typeface="Arial" panose="020B0604020202020204" pitchFamily="34" charset="0"/>
                <a:cs typeface="Arial" panose="020B0604020202020204" pitchFamily="34" charset="0"/>
              </a:rPr>
              <a:t>Medicare Enrollment Periods</a:t>
            </a:r>
            <a:endParaRPr lang="en-US" dirty="0"/>
          </a:p>
        </p:txBody>
      </p:sp>
      <p:pic>
        <p:nvPicPr>
          <p:cNvPr id="14" name="Picture 13"/>
          <p:cNvPicPr>
            <a:picLocks noChangeAspect="1"/>
          </p:cNvPicPr>
          <p:nvPr/>
        </p:nvPicPr>
        <p:blipFill rotWithShape="1">
          <a:blip r:embed="rId5">
            <a:clrChange>
              <a:clrFrom>
                <a:srgbClr val="FFFFFF"/>
              </a:clrFrom>
              <a:clrTo>
                <a:srgbClr val="FFFFFF">
                  <a:alpha val="0"/>
                </a:srgbClr>
              </a:clrTo>
            </a:clrChange>
          </a:blip>
          <a:srcRect l="1" t="11317" r="2487"/>
          <a:stretch/>
        </p:blipFill>
        <p:spPr>
          <a:xfrm>
            <a:off x="3335237" y="1792186"/>
            <a:ext cx="2495718" cy="1012650"/>
          </a:xfrm>
          <a:prstGeom prst="rect">
            <a:avLst/>
          </a:prstGeom>
          <a:solidFill>
            <a:schemeClr val="bg1">
              <a:lumMod val="95000"/>
            </a:schemeClr>
          </a:solidFill>
          <a:ln>
            <a:noFill/>
          </a:ln>
        </p:spPr>
      </p:pic>
    </p:spTree>
    <p:extLst>
      <p:ext uri="{BB962C8B-B14F-4D97-AF65-F5344CB8AC3E}">
        <p14:creationId xmlns:p14="http://schemas.microsoft.com/office/powerpoint/2010/main" val="58680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8CE3-A16F-4F96-A41B-BC5740218F70}"/>
              </a:ext>
            </a:extLst>
          </p:cNvPr>
          <p:cNvSpPr>
            <a:spLocks noGrp="1"/>
          </p:cNvSpPr>
          <p:nvPr>
            <p:ph type="title"/>
          </p:nvPr>
        </p:nvSpPr>
        <p:spPr/>
        <p:txBody>
          <a:bodyPr>
            <a:noAutofit/>
          </a:bodyPr>
          <a:lstStyle/>
          <a:p>
            <a:r>
              <a:rPr lang="en-US" dirty="0"/>
              <a:t>Medicare Advantage Plans</a:t>
            </a:r>
            <a:br>
              <a:rPr lang="en-US" dirty="0"/>
            </a:br>
            <a:r>
              <a:rPr lang="en-US" sz="2400" dirty="0"/>
              <a:t>Sales Territory and Plan Type</a:t>
            </a:r>
          </a:p>
        </p:txBody>
      </p:sp>
      <p:graphicFrame>
        <p:nvGraphicFramePr>
          <p:cNvPr id="7" name="Content Placeholder 6">
            <a:extLst>
              <a:ext uri="{FF2B5EF4-FFF2-40B4-BE49-F238E27FC236}">
                <a16:creationId xmlns:a16="http://schemas.microsoft.com/office/drawing/2014/main" id="{81118470-A0DE-43B6-B2B4-4847217E7908}"/>
              </a:ext>
            </a:extLst>
          </p:cNvPr>
          <p:cNvGraphicFramePr>
            <a:graphicFrameLocks noGrp="1"/>
          </p:cNvGraphicFramePr>
          <p:nvPr>
            <p:ph sz="quarter" idx="10"/>
            <p:extLst>
              <p:ext uri="{D42A27DB-BD31-4B8C-83A1-F6EECF244321}">
                <p14:modId xmlns:p14="http://schemas.microsoft.com/office/powerpoint/2010/main" val="418504988"/>
              </p:ext>
            </p:extLst>
          </p:nvPr>
        </p:nvGraphicFramePr>
        <p:xfrm>
          <a:off x="690358" y="1724147"/>
          <a:ext cx="7763284" cy="3819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43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5756" y="3978952"/>
            <a:ext cx="8569325" cy="424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65113" y="2300140"/>
            <a:ext cx="8569325" cy="424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t>Medicare Advantage Plans </a:t>
            </a:r>
            <a:br>
              <a:rPr lang="en-US" dirty="0"/>
            </a:br>
            <a:r>
              <a:rPr lang="en-US" sz="2400" dirty="0"/>
              <a:t>Service Area</a:t>
            </a:r>
          </a:p>
        </p:txBody>
      </p:sp>
      <p:sp>
        <p:nvSpPr>
          <p:cNvPr id="3" name="Content Placeholder 2"/>
          <p:cNvSpPr>
            <a:spLocks noGrp="1"/>
          </p:cNvSpPr>
          <p:nvPr>
            <p:ph sz="quarter" idx="10"/>
          </p:nvPr>
        </p:nvSpPr>
        <p:spPr>
          <a:xfrm>
            <a:off x="365760" y="1554480"/>
            <a:ext cx="8412480" cy="4599499"/>
          </a:xfrm>
        </p:spPr>
        <p:txBody>
          <a:bodyPr lIns="0" tIns="0" rIns="0" bIns="0">
            <a:normAutofit/>
          </a:bodyPr>
          <a:lstStyle/>
          <a:p>
            <a:pPr marL="0" indent="0">
              <a:lnSpc>
                <a:spcPct val="100000"/>
              </a:lnSpc>
              <a:spcBef>
                <a:spcPts val="0"/>
              </a:spcBef>
              <a:buNone/>
            </a:pPr>
            <a:r>
              <a:rPr lang="en-US" altLang="en-US" sz="1800" dirty="0">
                <a:solidFill>
                  <a:schemeClr val="tx2"/>
                </a:solidFill>
                <a:latin typeface="Arial" panose="020B0604020202020204" pitchFamily="34" charset="0"/>
                <a:cs typeface="Arial" panose="020B0604020202020204" pitchFamily="34" charset="0"/>
              </a:rPr>
              <a:t>It is important to understand the difference between Service Area </a:t>
            </a:r>
          </a:p>
          <a:p>
            <a:pPr marL="0" indent="0">
              <a:lnSpc>
                <a:spcPct val="100000"/>
              </a:lnSpc>
              <a:spcBef>
                <a:spcPts val="0"/>
              </a:spcBef>
              <a:buNone/>
            </a:pPr>
            <a:r>
              <a:rPr lang="en-US" altLang="en-US" sz="1800" dirty="0">
                <a:solidFill>
                  <a:schemeClr val="tx2"/>
                </a:solidFill>
                <a:latin typeface="Arial" panose="020B0604020202020204" pitchFamily="34" charset="0"/>
                <a:cs typeface="Arial" panose="020B0604020202020204" pitchFamily="34" charset="0"/>
              </a:rPr>
              <a:t>and Provider Network.</a:t>
            </a:r>
          </a:p>
          <a:p>
            <a:pPr>
              <a:lnSpc>
                <a:spcPct val="100000"/>
              </a:lnSpc>
              <a:spcBef>
                <a:spcPts val="0"/>
              </a:spcBef>
            </a:pPr>
            <a:endParaRPr lang="en-US" altLang="en-US" sz="18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altLang="en-US" sz="1800" b="1" dirty="0">
                <a:solidFill>
                  <a:schemeClr val="bg1"/>
                </a:solidFill>
                <a:latin typeface="Arial" panose="020B0604020202020204" pitchFamily="34" charset="0"/>
                <a:ea typeface="Segoe UI" panose="020B0502040204020203" pitchFamily="34" charset="0"/>
                <a:cs typeface="Arial" panose="020B0604020202020204" pitchFamily="34" charset="0"/>
              </a:rPr>
              <a:t>Service Area</a:t>
            </a:r>
            <a:endParaRPr lang="en-US" altLang="en-US" sz="1800" dirty="0">
              <a:solidFill>
                <a:schemeClr val="bg1"/>
              </a:solidFill>
              <a:latin typeface="Arial" panose="020B0604020202020204" pitchFamily="34" charset="0"/>
              <a:ea typeface="Segoe UI" panose="020B0502040204020203" pitchFamily="34" charset="0"/>
              <a:cs typeface="Arial" panose="020B0604020202020204" pitchFamily="34" charset="0"/>
            </a:endParaRPr>
          </a:p>
          <a:p>
            <a:pPr marL="0" indent="0">
              <a:lnSpc>
                <a:spcPct val="100000"/>
              </a:lnSpc>
              <a:spcBef>
                <a:spcPts val="0"/>
              </a:spcBef>
              <a:buClr>
                <a:srgbClr val="252525"/>
              </a:buClr>
              <a:buNone/>
            </a:pPr>
            <a:r>
              <a:rPr lang="en-US" altLang="en-US" sz="1600" dirty="0">
                <a:solidFill>
                  <a:schemeClr val="tx2"/>
                </a:solidFill>
                <a:latin typeface="Arial" panose="020B0604020202020204" pitchFamily="34" charset="0"/>
                <a:cs typeface="Arial" panose="020B0604020202020204" pitchFamily="34" charset="0"/>
              </a:rPr>
              <a:t>The Service Area defines which counties are eligible for either Health First Health Plans or </a:t>
            </a:r>
            <a:r>
              <a:rPr lang="en-US" altLang="en-US" sz="1600" dirty="0" err="1">
                <a:solidFill>
                  <a:schemeClr val="tx2"/>
                </a:solidFill>
                <a:latin typeface="Arial" panose="020B0604020202020204" pitchFamily="34" charset="0"/>
                <a:cs typeface="Arial" panose="020B0604020202020204" pitchFamily="34" charset="0"/>
              </a:rPr>
              <a:t>AdventHealth</a:t>
            </a:r>
            <a:r>
              <a:rPr lang="en-US" altLang="en-US" sz="1600" dirty="0">
                <a:solidFill>
                  <a:schemeClr val="tx2"/>
                </a:solidFill>
                <a:latin typeface="Arial" panose="020B0604020202020204" pitchFamily="34" charset="0"/>
                <a:cs typeface="Arial" panose="020B0604020202020204" pitchFamily="34" charset="0"/>
              </a:rPr>
              <a:t> Advantage Plans plan coverage. For example, a member residing in Brevard County would only be eligible for the Health First Health Plans brand products.</a:t>
            </a:r>
          </a:p>
          <a:p>
            <a:pPr marL="0" indent="0">
              <a:lnSpc>
                <a:spcPct val="100000"/>
              </a:lnSpc>
              <a:spcBef>
                <a:spcPts val="0"/>
              </a:spcBef>
              <a:buClr>
                <a:srgbClr val="252525"/>
              </a:buClr>
              <a:buNone/>
            </a:pPr>
            <a:endParaRPr lang="en-US" altLang="en-US" sz="1600" dirty="0">
              <a:solidFill>
                <a:schemeClr val="tx2"/>
              </a:solidFill>
              <a:latin typeface="Arial" panose="020B0604020202020204" pitchFamily="34" charset="0"/>
              <a:cs typeface="Arial" panose="020B0604020202020204" pitchFamily="34" charset="0"/>
            </a:endParaRPr>
          </a:p>
          <a:p>
            <a:pPr>
              <a:lnSpc>
                <a:spcPct val="100000"/>
              </a:lnSpc>
              <a:spcBef>
                <a:spcPts val="0"/>
              </a:spcBef>
              <a:buClr>
                <a:srgbClr val="252525"/>
              </a:buClr>
              <a:buFont typeface="Arial" panose="020B0604020202020204" pitchFamily="34" charset="0"/>
              <a:buChar char="•"/>
            </a:pPr>
            <a:endParaRPr lang="en-US" altLang="en-US" sz="1800" b="1"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altLang="en-US" sz="1800" b="1" dirty="0">
                <a:solidFill>
                  <a:schemeClr val="bg1"/>
                </a:solidFill>
                <a:latin typeface="Arial" panose="020B0604020202020204" pitchFamily="34" charset="0"/>
                <a:cs typeface="Segoe UI" panose="020B0502040204020203" pitchFamily="34" charset="0"/>
              </a:rPr>
              <a:t>Provider Network</a:t>
            </a:r>
          </a:p>
          <a:p>
            <a:pPr marL="0" indent="0">
              <a:lnSpc>
                <a:spcPct val="100000"/>
              </a:lnSpc>
              <a:spcBef>
                <a:spcPts val="0"/>
              </a:spcBef>
              <a:spcAft>
                <a:spcPts val="1200"/>
              </a:spcAft>
              <a:buClr>
                <a:srgbClr val="252525"/>
              </a:buClr>
              <a:buNone/>
            </a:pPr>
            <a:r>
              <a:rPr lang="en-US" altLang="en-US" sz="1600" dirty="0">
                <a:solidFill>
                  <a:schemeClr val="tx2"/>
                </a:solidFill>
                <a:latin typeface="Arial" panose="020B0604020202020204" pitchFamily="34" charset="0"/>
                <a:cs typeface="Arial" panose="020B0604020202020204" pitchFamily="34" charset="0"/>
              </a:rPr>
              <a:t>The Provider Network, combines all providers contracted with both Health First Health Plans and </a:t>
            </a:r>
            <a:r>
              <a:rPr lang="en-US" altLang="en-US" sz="1600" dirty="0" err="1">
                <a:solidFill>
                  <a:schemeClr val="tx2"/>
                </a:solidFill>
                <a:latin typeface="Arial" panose="020B0604020202020204" pitchFamily="34" charset="0"/>
                <a:cs typeface="Arial" panose="020B0604020202020204" pitchFamily="34" charset="0"/>
              </a:rPr>
              <a:t>AdventHealth</a:t>
            </a:r>
            <a:r>
              <a:rPr lang="en-US" altLang="en-US" sz="1600" dirty="0">
                <a:solidFill>
                  <a:schemeClr val="tx2"/>
                </a:solidFill>
                <a:latin typeface="Arial" panose="020B0604020202020204" pitchFamily="34" charset="0"/>
                <a:cs typeface="Arial" panose="020B0604020202020204" pitchFamily="34" charset="0"/>
              </a:rPr>
              <a:t> into a single network.</a:t>
            </a:r>
          </a:p>
          <a:p>
            <a:pPr marL="0" indent="0">
              <a:lnSpc>
                <a:spcPct val="100000"/>
              </a:lnSpc>
              <a:spcBef>
                <a:spcPts val="0"/>
              </a:spcBef>
              <a:spcAft>
                <a:spcPts val="1200"/>
              </a:spcAft>
              <a:buClr>
                <a:srgbClr val="252525"/>
              </a:buClr>
              <a:buNone/>
            </a:pPr>
            <a:r>
              <a:rPr lang="en-US" altLang="en-US" sz="1600" dirty="0">
                <a:solidFill>
                  <a:schemeClr val="tx2"/>
                </a:solidFill>
                <a:latin typeface="Arial" panose="020B0604020202020204" pitchFamily="34" charset="0"/>
                <a:cs typeface="Arial" panose="020B0604020202020204" pitchFamily="34" charset="0"/>
              </a:rPr>
              <a:t>Contracted Providers, either via Health First Health Plans or </a:t>
            </a:r>
            <a:r>
              <a:rPr lang="en-US" altLang="en-US" sz="1600" dirty="0" err="1">
                <a:solidFill>
                  <a:schemeClr val="tx2"/>
                </a:solidFill>
                <a:latin typeface="Arial" panose="020B0604020202020204" pitchFamily="34" charset="0"/>
                <a:cs typeface="Arial" panose="020B0604020202020204" pitchFamily="34" charset="0"/>
              </a:rPr>
              <a:t>AdventHealth</a:t>
            </a:r>
            <a:r>
              <a:rPr lang="en-US" altLang="en-US" sz="1600" dirty="0">
                <a:solidFill>
                  <a:schemeClr val="tx2"/>
                </a:solidFill>
                <a:latin typeface="Arial" panose="020B0604020202020204" pitchFamily="34" charset="0"/>
                <a:cs typeface="Arial" panose="020B0604020202020204" pitchFamily="34" charset="0"/>
              </a:rPr>
              <a:t> will be accessible to all Medicare members, regardless of Service Area.</a:t>
            </a:r>
          </a:p>
        </p:txBody>
      </p:sp>
    </p:spTree>
    <p:extLst>
      <p:ext uri="{BB962C8B-B14F-4D97-AF65-F5344CB8AC3E}">
        <p14:creationId xmlns:p14="http://schemas.microsoft.com/office/powerpoint/2010/main" val="425321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558354" y="1195244"/>
            <a:ext cx="3424460" cy="4978245"/>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5451" y="1674918"/>
            <a:ext cx="3644535" cy="4018898"/>
          </a:xfrm>
          <a:prstGeom prst="rect">
            <a:avLst/>
          </a:prstGeom>
        </p:spPr>
      </p:pic>
      <p:sp>
        <p:nvSpPr>
          <p:cNvPr id="2" name="Title 1"/>
          <p:cNvSpPr>
            <a:spLocks noGrp="1"/>
          </p:cNvSpPr>
          <p:nvPr>
            <p:ph type="title"/>
          </p:nvPr>
        </p:nvSpPr>
        <p:spPr/>
        <p:txBody>
          <a:bodyPr>
            <a:noAutofit/>
          </a:bodyPr>
          <a:lstStyle/>
          <a:p>
            <a:r>
              <a:rPr lang="en-US" dirty="0"/>
              <a:t>Medicare Service Area</a:t>
            </a:r>
          </a:p>
        </p:txBody>
      </p:sp>
    </p:spTree>
    <p:extLst>
      <p:ext uri="{BB962C8B-B14F-4D97-AF65-F5344CB8AC3E}">
        <p14:creationId xmlns:p14="http://schemas.microsoft.com/office/powerpoint/2010/main" val="60724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5113" y="1289060"/>
            <a:ext cx="8569968" cy="341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Autofit/>
          </a:bodyPr>
          <a:lstStyle/>
          <a:p>
            <a:r>
              <a:rPr lang="en-US" dirty="0"/>
              <a:t>Medicare Products</a:t>
            </a:r>
          </a:p>
        </p:txBody>
      </p:sp>
      <p:sp>
        <p:nvSpPr>
          <p:cNvPr id="8" name="TextBox 7"/>
          <p:cNvSpPr txBox="1"/>
          <p:nvPr/>
        </p:nvSpPr>
        <p:spPr>
          <a:xfrm>
            <a:off x="490194" y="1296091"/>
            <a:ext cx="5455718"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Health First Health Plans</a:t>
            </a:r>
          </a:p>
        </p:txBody>
      </p:sp>
      <p:sp>
        <p:nvSpPr>
          <p:cNvPr id="9" name="TextBox 8"/>
          <p:cNvSpPr txBox="1"/>
          <p:nvPr/>
        </p:nvSpPr>
        <p:spPr>
          <a:xfrm>
            <a:off x="963936" y="1669467"/>
            <a:ext cx="3496236" cy="954107"/>
          </a:xfrm>
          <a:prstGeom prst="rect">
            <a:avLst/>
          </a:prstGeom>
          <a:noFill/>
        </p:spPr>
        <p:txBody>
          <a:bodyPr wrap="square" rtlCol="0">
            <a:spAutoFit/>
          </a:bodyPr>
          <a:lstStyle/>
          <a:p>
            <a:pPr marL="282575" indent="-282575" fontAlgn="t">
              <a:lnSpc>
                <a:spcPct val="100000"/>
              </a:lnSpc>
              <a:spcBef>
                <a:spcPts val="0"/>
              </a:spcBef>
            </a:pPr>
            <a:r>
              <a:rPr lang="en-US" sz="1400" dirty="0">
                <a:solidFill>
                  <a:schemeClr val="tx2"/>
                </a:solidFill>
                <a:latin typeface="Arial" panose="020B0604020202020204" pitchFamily="34" charset="0"/>
                <a:cs typeface="Arial" panose="020B0604020202020204" pitchFamily="34" charset="0"/>
              </a:rPr>
              <a:t>Classic HMO-POS</a:t>
            </a:r>
          </a:p>
          <a:p>
            <a:pPr marL="282575" indent="-282575" fontAlgn="t">
              <a:lnSpc>
                <a:spcPct val="100000"/>
              </a:lnSpc>
              <a:spcBef>
                <a:spcPts val="0"/>
              </a:spcBef>
            </a:pPr>
            <a:r>
              <a:rPr lang="en-US" sz="1400" dirty="0">
                <a:solidFill>
                  <a:schemeClr val="tx2"/>
                </a:solidFill>
                <a:latin typeface="Arial" panose="020B0604020202020204" pitchFamily="34" charset="0"/>
                <a:cs typeface="Arial" panose="020B0604020202020204" pitchFamily="34" charset="0"/>
              </a:rPr>
              <a:t>Value HMO</a:t>
            </a:r>
          </a:p>
          <a:p>
            <a:pPr marL="282575" indent="-282575" fontAlgn="t">
              <a:lnSpc>
                <a:spcPct val="100000"/>
              </a:lnSpc>
              <a:spcBef>
                <a:spcPts val="0"/>
              </a:spcBef>
            </a:pPr>
            <a:r>
              <a:rPr lang="en-US" sz="1400" dirty="0">
                <a:solidFill>
                  <a:schemeClr val="tx2"/>
                </a:solidFill>
                <a:latin typeface="Arial" panose="020B0604020202020204" pitchFamily="34" charset="0"/>
                <a:cs typeface="Arial" panose="020B0604020202020204" pitchFamily="34" charset="0"/>
              </a:rPr>
              <a:t>Rewards HMO</a:t>
            </a:r>
          </a:p>
          <a:p>
            <a:pPr marL="282575" indent="-282575" fontAlgn="t">
              <a:lnSpc>
                <a:spcPct val="100000"/>
              </a:lnSpc>
              <a:spcBef>
                <a:spcPts val="0"/>
              </a:spcBef>
            </a:pPr>
            <a:r>
              <a:rPr lang="en-US" sz="1400" dirty="0">
                <a:solidFill>
                  <a:schemeClr val="tx2"/>
                </a:solidFill>
                <a:latin typeface="Arial" panose="020B0604020202020204" pitchFamily="34" charset="0"/>
                <a:cs typeface="Arial" panose="020B0604020202020204" pitchFamily="34" charset="0"/>
              </a:rPr>
              <a:t>Secure HMO (no Part D coverage)</a:t>
            </a:r>
          </a:p>
        </p:txBody>
      </p:sp>
      <p:sp>
        <p:nvSpPr>
          <p:cNvPr id="11" name="Rounded Rectangle 10"/>
          <p:cNvSpPr/>
          <p:nvPr/>
        </p:nvSpPr>
        <p:spPr>
          <a:xfrm>
            <a:off x="265113" y="3295151"/>
            <a:ext cx="8569968" cy="35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0194" y="3285369"/>
            <a:ext cx="555913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AdventHealth Advantage Plans</a:t>
            </a:r>
          </a:p>
        </p:txBody>
      </p:sp>
      <p:sp>
        <p:nvSpPr>
          <p:cNvPr id="13" name="TextBox 12"/>
          <p:cNvSpPr txBox="1"/>
          <p:nvPr/>
        </p:nvSpPr>
        <p:spPr>
          <a:xfrm>
            <a:off x="964214" y="3762497"/>
            <a:ext cx="3307976" cy="307777"/>
          </a:xfrm>
          <a:prstGeom prst="rect">
            <a:avLst/>
          </a:prstGeom>
          <a:noFill/>
        </p:spPr>
        <p:txBody>
          <a:bodyPr wrap="square" rtlCol="0">
            <a:spAutoFit/>
          </a:bodyPr>
          <a:lstStyle/>
          <a:p>
            <a:pPr fontAlgn="t"/>
            <a:r>
              <a:rPr lang="en-US" sz="1400" dirty="0" err="1">
                <a:solidFill>
                  <a:schemeClr val="tx2"/>
                </a:solidFill>
                <a:latin typeface="Arial" panose="020B0604020202020204" pitchFamily="34" charset="0"/>
                <a:cs typeface="Arial" panose="020B0604020202020204" pitchFamily="34" charset="0"/>
              </a:rPr>
              <a:t>SunSaver</a:t>
            </a:r>
            <a:r>
              <a:rPr lang="en-US" sz="1400" dirty="0">
                <a:solidFill>
                  <a:schemeClr val="tx2"/>
                </a:solidFill>
                <a:latin typeface="Arial" panose="020B0604020202020204" pitchFamily="34" charset="0"/>
                <a:cs typeface="Arial" panose="020B0604020202020204" pitchFamily="34" charset="0"/>
              </a:rPr>
              <a:t> HMO</a:t>
            </a:r>
          </a:p>
        </p:txBody>
      </p:sp>
      <p:sp>
        <p:nvSpPr>
          <p:cNvPr id="15" name="Rounded Rectangle 14"/>
          <p:cNvSpPr/>
          <p:nvPr/>
        </p:nvSpPr>
        <p:spPr>
          <a:xfrm>
            <a:off x="287016" y="4288389"/>
            <a:ext cx="8569968" cy="1159807"/>
          </a:xfrm>
          <a:prstGeom prst="roundRect">
            <a:avLst/>
          </a:prstGeom>
          <a:solidFill>
            <a:srgbClr val="5D8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8322" y="4316496"/>
            <a:ext cx="8229600" cy="101566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All our plans include:</a:t>
            </a:r>
          </a:p>
          <a:p>
            <a:pPr marL="230188"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Worldwide Coverage for Emergency &amp; Urgent Care</a:t>
            </a:r>
          </a:p>
          <a:p>
            <a:pPr marL="230188"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Free Gym Membership</a:t>
            </a:r>
          </a:p>
          <a:p>
            <a:pPr marL="230188"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No referrals needed to see a Specialist (the specialist may require one, but the plan does not)</a:t>
            </a:r>
          </a:p>
        </p:txBody>
      </p:sp>
    </p:spTree>
    <p:extLst>
      <p:ext uri="{BB962C8B-B14F-4D97-AF65-F5344CB8AC3E}">
        <p14:creationId xmlns:p14="http://schemas.microsoft.com/office/powerpoint/2010/main" val="3870070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60" y="1188720"/>
            <a:ext cx="8412480" cy="4599499"/>
          </a:xfrm>
        </p:spPr>
        <p:txBody>
          <a:bodyPr lIns="0" tIns="0" rIns="0" bIns="0"/>
          <a:lstStyle/>
          <a:p>
            <a:pPr marL="0" indent="0">
              <a:lnSpc>
                <a:spcPct val="100000"/>
              </a:lnSpc>
              <a:spcBef>
                <a:spcPts val="0"/>
              </a:spcBef>
              <a:spcAft>
                <a:spcPts val="300"/>
              </a:spcAft>
              <a:buNone/>
              <a:defRPr/>
            </a:pPr>
            <a:r>
              <a:rPr lang="en-US" sz="2400" b="1" dirty="0">
                <a:solidFill>
                  <a:srgbClr val="192757"/>
                </a:solidFill>
              </a:rPr>
              <a:t>Prospective Member (PM) Education Options:</a:t>
            </a:r>
            <a:endParaRPr lang="en-US" sz="1900" dirty="0">
              <a:solidFill>
                <a:srgbClr val="192757"/>
              </a:solidFill>
              <a:latin typeface="Segoe UI" panose="020B0502040204020203" pitchFamily="34" charset="0"/>
              <a:ea typeface="Segoe UI" panose="020B0502040204020203" pitchFamily="34" charset="0"/>
              <a:cs typeface="Segoe UI" panose="020B0502040204020203" pitchFamily="34" charset="0"/>
            </a:endParaRPr>
          </a:p>
          <a:p>
            <a:pPr marL="271463" lvl="1" indent="-271463">
              <a:lnSpc>
                <a:spcPct val="100000"/>
              </a:lnSpc>
              <a:spcBef>
                <a:spcPts val="0"/>
              </a:spcBef>
              <a:spcAft>
                <a:spcPts val="300"/>
              </a:spcAft>
              <a:defRPr/>
            </a:pPr>
            <a:r>
              <a:rPr lang="en-US" sz="2000" dirty="0">
                <a:solidFill>
                  <a:schemeClr val="tx2"/>
                </a:solidFill>
                <a:latin typeface="Arial" panose="020B0604020202020204" pitchFamily="34" charset="0"/>
                <a:cs typeface="Arial" panose="020B0604020202020204" pitchFamily="34" charset="0"/>
              </a:rPr>
              <a:t>Sales kits (can be mailed upon request)</a:t>
            </a:r>
          </a:p>
          <a:p>
            <a:pPr marL="271463" lvl="1" indent="-271463">
              <a:lnSpc>
                <a:spcPct val="100000"/>
              </a:lnSpc>
              <a:spcBef>
                <a:spcPts val="0"/>
              </a:spcBef>
              <a:spcAft>
                <a:spcPts val="300"/>
              </a:spcAft>
              <a:defRPr/>
            </a:pPr>
            <a:r>
              <a:rPr lang="en-US" sz="2000" dirty="0">
                <a:solidFill>
                  <a:schemeClr val="tx2"/>
                </a:solidFill>
                <a:latin typeface="Arial" panose="020B0604020202020204" pitchFamily="34" charset="0"/>
                <a:cs typeface="Arial" panose="020B0604020202020204" pitchFamily="34" charset="0"/>
              </a:rPr>
              <a:t>Home appointments </a:t>
            </a:r>
          </a:p>
          <a:p>
            <a:pPr marL="271463" lvl="1" indent="-271463">
              <a:lnSpc>
                <a:spcPct val="100000"/>
              </a:lnSpc>
              <a:spcBef>
                <a:spcPts val="0"/>
              </a:spcBef>
              <a:defRPr/>
            </a:pPr>
            <a:r>
              <a:rPr lang="en-US" sz="2000" dirty="0">
                <a:solidFill>
                  <a:schemeClr val="tx2"/>
                </a:solidFill>
                <a:latin typeface="Arial" panose="020B0604020202020204" pitchFamily="34" charset="0"/>
                <a:cs typeface="Arial" panose="020B0604020202020204" pitchFamily="34" charset="0"/>
              </a:rPr>
              <a:t>Websites </a:t>
            </a:r>
          </a:p>
          <a:p>
            <a:pPr marL="230188" lvl="2" indent="0">
              <a:lnSpc>
                <a:spcPct val="100000"/>
              </a:lnSpc>
              <a:spcBef>
                <a:spcPts val="0"/>
              </a:spcBef>
              <a:buFont typeface="Wingdings" charset="2"/>
              <a:buNone/>
              <a:defRPr/>
            </a:pPr>
            <a:r>
              <a:rPr lang="en-US" sz="2000" dirty="0">
                <a:solidFill>
                  <a:srgbClr val="5D83B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https://www.hf.org/health_plans/brokers/medicare.cfm</a:t>
            </a:r>
            <a:r>
              <a:rPr lang="en-US" sz="2000" dirty="0">
                <a:solidFill>
                  <a:srgbClr val="5D83B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 </a:t>
            </a:r>
          </a:p>
          <a:p>
            <a:pPr marL="230188" lvl="2" indent="0">
              <a:lnSpc>
                <a:spcPct val="100000"/>
              </a:lnSpc>
              <a:spcBef>
                <a:spcPts val="0"/>
              </a:spcBef>
              <a:spcAft>
                <a:spcPts val="300"/>
              </a:spcAft>
              <a:buNone/>
              <a:defRPr/>
            </a:pPr>
            <a:r>
              <a:rPr lang="en-US" sz="2000" dirty="0">
                <a:solidFill>
                  <a:srgbClr val="5D83B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https://hf.org/ahap/brokers/medicare.cfm</a:t>
            </a:r>
            <a:endParaRPr lang="en-US" sz="2000" dirty="0">
              <a:solidFill>
                <a:srgbClr val="5D83B5"/>
              </a:solidFill>
              <a:latin typeface="Arial" panose="020B0604020202020204" pitchFamily="34" charset="0"/>
              <a:cs typeface="Arial" panose="020B0604020202020204" pitchFamily="34" charset="0"/>
            </a:endParaRPr>
          </a:p>
          <a:p>
            <a:pPr marL="271463" lvl="1" indent="-271463">
              <a:lnSpc>
                <a:spcPct val="100000"/>
              </a:lnSpc>
              <a:spcBef>
                <a:spcPts val="0"/>
              </a:spcBef>
              <a:spcAft>
                <a:spcPts val="300"/>
              </a:spcAft>
              <a:defRPr/>
            </a:pPr>
            <a:r>
              <a:rPr lang="en-US" sz="2000" dirty="0">
                <a:solidFill>
                  <a:schemeClr val="tx2"/>
                </a:solidFill>
                <a:latin typeface="Arial" panose="020B0604020202020204" pitchFamily="34" charset="0"/>
                <a:cs typeface="Arial" panose="020B0604020202020204" pitchFamily="34" charset="0"/>
              </a:rPr>
              <a:t>Medicare (medicare.gov or 1.800.MEDICARE)</a:t>
            </a:r>
          </a:p>
          <a:p>
            <a:pPr marL="271463" lvl="1" indent="-271463">
              <a:lnSpc>
                <a:spcPct val="100000"/>
              </a:lnSpc>
              <a:spcBef>
                <a:spcPts val="0"/>
              </a:spcBef>
              <a:spcAft>
                <a:spcPts val="600"/>
              </a:spcAft>
              <a:defRPr/>
            </a:pPr>
            <a:r>
              <a:rPr lang="en-US" sz="2000" dirty="0">
                <a:solidFill>
                  <a:schemeClr val="tx2"/>
                </a:solidFill>
                <a:latin typeface="Arial" panose="020B0604020202020204" pitchFamily="34" charset="0"/>
                <a:cs typeface="Arial" panose="020B0604020202020204" pitchFamily="34" charset="0"/>
              </a:rPr>
              <a:t>Phone – Customer service 1.800.716.7737</a:t>
            </a:r>
          </a:p>
          <a:p>
            <a:pPr marL="0" indent="0">
              <a:buNone/>
            </a:pPr>
            <a:endParaRPr lang="en-US" dirty="0"/>
          </a:p>
        </p:txBody>
      </p:sp>
    </p:spTree>
    <p:extLst>
      <p:ext uri="{BB962C8B-B14F-4D97-AF65-F5344CB8AC3E}">
        <p14:creationId xmlns:p14="http://schemas.microsoft.com/office/powerpoint/2010/main" val="123462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a:lnSpc>
                <a:spcPct val="100000"/>
              </a:lnSpc>
              <a:spcBef>
                <a:spcPts val="600"/>
              </a:spcBef>
              <a:spcAft>
                <a:spcPts val="600"/>
              </a:spcAft>
              <a:buNone/>
            </a:pPr>
            <a:r>
              <a:rPr lang="en-US" altLang="en-US" b="1" dirty="0">
                <a:solidFill>
                  <a:schemeClr val="tx2"/>
                </a:solidFill>
              </a:rPr>
              <a:t>For compliance, follow these best practices:</a:t>
            </a:r>
          </a:p>
          <a:p>
            <a:pPr marL="287338" indent="-279400">
              <a:lnSpc>
                <a:spcPct val="100000"/>
              </a:lnSpc>
              <a:spcBef>
                <a:spcPts val="0"/>
              </a:spcBef>
              <a:spcAft>
                <a:spcPts val="600"/>
              </a:spcAft>
              <a:buFont typeface="Calibri Light" panose="020F0302020204030204" pitchFamily="34" charset="0"/>
              <a:buAutoNum type="arabicPeriod"/>
            </a:pPr>
            <a:r>
              <a:rPr lang="en-US" altLang="en-US" sz="2000" dirty="0">
                <a:solidFill>
                  <a:schemeClr val="tx2"/>
                </a:solidFill>
                <a:cs typeface="Segoe UI" panose="020B0502040204020203" pitchFamily="34" charset="0"/>
              </a:rPr>
              <a:t>Beneficiary initiates contact</a:t>
            </a:r>
          </a:p>
          <a:p>
            <a:pPr marL="287338" indent="-279400">
              <a:lnSpc>
                <a:spcPct val="100000"/>
              </a:lnSpc>
              <a:spcBef>
                <a:spcPts val="0"/>
              </a:spcBef>
              <a:spcAft>
                <a:spcPts val="600"/>
              </a:spcAft>
              <a:buFont typeface="Calibri Light" panose="020F0302020204030204" pitchFamily="34" charset="0"/>
              <a:buAutoNum type="arabicPeriod"/>
            </a:pPr>
            <a:r>
              <a:rPr lang="en-US" altLang="en-US" sz="2000" dirty="0">
                <a:solidFill>
                  <a:schemeClr val="tx2"/>
                </a:solidFill>
                <a:cs typeface="Segoe UI" panose="020B0502040204020203" pitchFamily="34" charset="0"/>
              </a:rPr>
              <a:t>Agent completes Scope of Appointment </a:t>
            </a:r>
          </a:p>
          <a:p>
            <a:pPr marL="287338" indent="-279400">
              <a:lnSpc>
                <a:spcPct val="100000"/>
              </a:lnSpc>
              <a:spcBef>
                <a:spcPts val="0"/>
              </a:spcBef>
              <a:buFont typeface="Calibri Light" panose="020F0302020204030204" pitchFamily="34" charset="0"/>
              <a:buAutoNum type="arabicPeriod"/>
            </a:pPr>
            <a:r>
              <a:rPr lang="en-US" altLang="en-US" sz="2000" dirty="0">
                <a:solidFill>
                  <a:schemeClr val="tx2"/>
                </a:solidFill>
                <a:cs typeface="Segoe UI" panose="020B0502040204020203" pitchFamily="34" charset="0"/>
              </a:rPr>
              <a:t>Agent conducts sales presentation </a:t>
            </a:r>
          </a:p>
          <a:p>
            <a:pPr marL="576263" lvl="1" indent="-279400">
              <a:lnSpc>
                <a:spcPct val="100000"/>
              </a:lnSpc>
              <a:spcBef>
                <a:spcPts val="0"/>
              </a:spcBef>
            </a:pPr>
            <a:r>
              <a:rPr lang="en-US" altLang="en-US" sz="1800" dirty="0">
                <a:solidFill>
                  <a:schemeClr val="tx2"/>
                </a:solidFill>
                <a:cs typeface="Segoe UI" panose="020B0502040204020203" pitchFamily="34" charset="0"/>
              </a:rPr>
              <a:t>Medicare Basics, Part D, Enrollment Periods</a:t>
            </a:r>
          </a:p>
          <a:p>
            <a:pPr marL="576263" lvl="1" indent="-279400">
              <a:lnSpc>
                <a:spcPct val="100000"/>
              </a:lnSpc>
              <a:spcBef>
                <a:spcPts val="0"/>
              </a:spcBef>
            </a:pPr>
            <a:r>
              <a:rPr lang="en-US" altLang="en-US" sz="1800" dirty="0">
                <a:solidFill>
                  <a:schemeClr val="tx2"/>
                </a:solidFill>
                <a:cs typeface="Segoe UI" panose="020B0502040204020203" pitchFamily="34" charset="0"/>
              </a:rPr>
              <a:t>Benefits at a Glance (BAG)</a:t>
            </a:r>
          </a:p>
          <a:p>
            <a:pPr marL="576263" lvl="1" indent="-279400">
              <a:lnSpc>
                <a:spcPct val="100000"/>
              </a:lnSpc>
              <a:spcBef>
                <a:spcPts val="0"/>
              </a:spcBef>
            </a:pPr>
            <a:r>
              <a:rPr lang="en-US" altLang="en-US" sz="1800" dirty="0">
                <a:solidFill>
                  <a:schemeClr val="tx2"/>
                </a:solidFill>
                <a:cs typeface="Segoe UI" panose="020B0502040204020203" pitchFamily="34" charset="0"/>
              </a:rPr>
              <a:t>Summary of Benefits, Formulary, Directory</a:t>
            </a:r>
          </a:p>
          <a:p>
            <a:pPr marL="576263" lvl="1" indent="-279400">
              <a:lnSpc>
                <a:spcPct val="100000"/>
              </a:lnSpc>
              <a:spcBef>
                <a:spcPts val="0"/>
              </a:spcBef>
            </a:pPr>
            <a:r>
              <a:rPr lang="en-US" altLang="en-US" sz="1800" dirty="0">
                <a:solidFill>
                  <a:schemeClr val="tx2"/>
                </a:solidFill>
                <a:cs typeface="Segoe UI" panose="020B0502040204020203" pitchFamily="34" charset="0"/>
              </a:rPr>
              <a:t>Answer questions</a:t>
            </a:r>
          </a:p>
          <a:p>
            <a:pPr marL="576263" lvl="1" indent="-279400">
              <a:lnSpc>
                <a:spcPct val="100000"/>
              </a:lnSpc>
              <a:spcBef>
                <a:spcPts val="0"/>
              </a:spcBef>
              <a:spcAft>
                <a:spcPts val="600"/>
              </a:spcAft>
            </a:pPr>
            <a:r>
              <a:rPr lang="en-US" altLang="en-US" sz="1800" dirty="0">
                <a:solidFill>
                  <a:schemeClr val="tx2"/>
                </a:solidFill>
                <a:cs typeface="Segoe UI" panose="020B0502040204020203" pitchFamily="34" charset="0"/>
              </a:rPr>
              <a:t>Complete Enrollment Application</a:t>
            </a:r>
          </a:p>
          <a:p>
            <a:pPr marL="287338" indent="-287338">
              <a:lnSpc>
                <a:spcPct val="100000"/>
              </a:lnSpc>
              <a:spcBef>
                <a:spcPts val="0"/>
              </a:spcBef>
              <a:spcAft>
                <a:spcPts val="600"/>
              </a:spcAft>
              <a:buFont typeface="Calibri Light" panose="020F0302020204030204" pitchFamily="34" charset="0"/>
              <a:buAutoNum type="arabicPeriod"/>
            </a:pPr>
            <a:r>
              <a:rPr lang="en-US" altLang="en-US" sz="2000" dirty="0">
                <a:solidFill>
                  <a:schemeClr val="tx2"/>
                </a:solidFill>
                <a:cs typeface="Segoe UI" panose="020B0502040204020203" pitchFamily="34" charset="0"/>
              </a:rPr>
              <a:t>Agent submits enrollment within 24 hours of signed application</a:t>
            </a:r>
          </a:p>
        </p:txBody>
      </p:sp>
    </p:spTree>
    <p:extLst>
      <p:ext uri="{BB962C8B-B14F-4D97-AF65-F5344CB8AC3E}">
        <p14:creationId xmlns:p14="http://schemas.microsoft.com/office/powerpoint/2010/main" val="359649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59" y="1188720"/>
            <a:ext cx="5378093" cy="4599499"/>
          </a:xfrm>
        </p:spPr>
        <p:txBody>
          <a:bodyPr lIns="0" tIns="0" rIns="0" bIns="0"/>
          <a:lstStyle/>
          <a:p>
            <a:pPr marL="0" lvl="1">
              <a:lnSpc>
                <a:spcPct val="100000"/>
              </a:lnSpc>
              <a:spcBef>
                <a:spcPts val="0"/>
              </a:spcBef>
              <a:spcAft>
                <a:spcPts val="300"/>
              </a:spcAft>
              <a:buNone/>
            </a:pPr>
            <a:r>
              <a:rPr lang="en-US" altLang="en-US" sz="2400" b="1" dirty="0">
                <a:solidFill>
                  <a:schemeClr val="tx2"/>
                </a:solidFill>
              </a:rPr>
              <a:t>Scope of Appointment</a:t>
            </a:r>
            <a:endParaRPr lang="en-US" altLang="en-US" sz="2400" b="1" dirty="0">
              <a:solidFill>
                <a:schemeClr val="tx2"/>
              </a:solidFill>
              <a:latin typeface="Segoe UI" panose="020B0502040204020203" pitchFamily="34" charset="0"/>
              <a:cs typeface="Segoe UI" panose="020B0502040204020203" pitchFamily="34" charset="0"/>
            </a:endParaRPr>
          </a:p>
          <a:p>
            <a:pPr marL="236538" indent="-236538">
              <a:lnSpc>
                <a:spcPct val="100000"/>
              </a:lnSpc>
              <a:spcBef>
                <a:spcPts val="0"/>
              </a:spcBef>
              <a:spcAft>
                <a:spcPts val="300"/>
              </a:spcAft>
            </a:pPr>
            <a:r>
              <a:rPr lang="en-US" altLang="en-US" sz="1800" dirty="0">
                <a:solidFill>
                  <a:schemeClr val="tx2"/>
                </a:solidFill>
                <a:cs typeface="Segoe UI" panose="020B0502040204020203" pitchFamily="34" charset="0"/>
              </a:rPr>
              <a:t>The Sales representative must clearly identify the types of product(s) that will be discussed, obtain agreement from the beneficiary and document that agreement. </a:t>
            </a:r>
          </a:p>
          <a:p>
            <a:pPr marL="236538" indent="-236538">
              <a:lnSpc>
                <a:spcPct val="100000"/>
              </a:lnSpc>
              <a:spcBef>
                <a:spcPts val="0"/>
              </a:spcBef>
              <a:spcAft>
                <a:spcPts val="300"/>
              </a:spcAft>
            </a:pPr>
            <a:r>
              <a:rPr lang="en-US" sz="1800" dirty="0">
                <a:solidFill>
                  <a:schemeClr val="tx2"/>
                </a:solidFill>
                <a:latin typeface="Arial" panose="020B0604020202020204" pitchFamily="34" charset="0"/>
                <a:cs typeface="Arial" panose="020B0604020202020204" pitchFamily="34" charset="0"/>
              </a:rPr>
              <a:t>A completed SOA should be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submitted to Health First Health Plans or AdventHealth Advantage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Plans with each enrollment application.</a:t>
            </a:r>
          </a:p>
          <a:p>
            <a:pPr marL="236538" indent="-236538">
              <a:lnSpc>
                <a:spcPct val="100000"/>
              </a:lnSpc>
              <a:spcBef>
                <a:spcPts val="0"/>
              </a:spcBef>
              <a:spcAft>
                <a:spcPts val="600"/>
              </a:spcAft>
            </a:pPr>
            <a:r>
              <a:rPr lang="en-US" altLang="en-US" sz="1800" dirty="0">
                <a:solidFill>
                  <a:schemeClr val="tx2"/>
                </a:solidFill>
                <a:cs typeface="Segoe UI" panose="020B0502040204020203" pitchFamily="34" charset="0"/>
              </a:rPr>
              <a:t>The Scope of Appointment (SOA) form is located from the public website </a:t>
            </a:r>
            <a:r>
              <a:rPr lang="en-US" altLang="en-US" sz="1800" i="1" dirty="0">
                <a:solidFill>
                  <a:srgbClr val="0070C0"/>
                </a:solidFill>
                <a:cs typeface="Segoe UI" panose="020B0502040204020203" pitchFamily="34" charset="0"/>
                <a:hlinkClick r:id="rId2">
                  <a:extLst>
                    <a:ext uri="{A12FA001-AC4F-418D-AE19-62706E023703}">
                      <ahyp:hlinkClr xmlns:ahyp="http://schemas.microsoft.com/office/drawing/2018/hyperlinkcolor" val="tx"/>
                    </a:ext>
                  </a:extLst>
                </a:hlinkClick>
              </a:rPr>
              <a:t>Brokers</a:t>
            </a:r>
            <a:r>
              <a:rPr lang="en-US" altLang="en-US" sz="1800" dirty="0">
                <a:solidFill>
                  <a:schemeClr val="tx2"/>
                </a:solidFill>
                <a:cs typeface="Segoe UI" panose="020B0502040204020203" pitchFamily="34" charset="0"/>
              </a:rPr>
              <a:t> page and also from the Medicare Enrollment Portal electronic enrollment platform.</a:t>
            </a:r>
            <a:endParaRPr lang="en-US" sz="1800" dirty="0">
              <a:solidFill>
                <a:schemeClr val="tx2"/>
              </a:solidFill>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endParaRPr lang="en-US" altLang="en-US" sz="1600" dirty="0">
              <a:solidFill>
                <a:schemeClr val="tx2"/>
              </a:solidFill>
              <a:cs typeface="Segoe UI" panose="020B0502040204020203" pitchFamily="34" charset="0"/>
            </a:endParaRPr>
          </a:p>
          <a:p>
            <a:pPr marL="0" indent="0">
              <a:buNone/>
            </a:pPr>
            <a:endParaRPr lang="en-US" dirty="0">
              <a:solidFill>
                <a:schemeClr val="tx2"/>
              </a:solidFill>
            </a:endParaRPr>
          </a:p>
        </p:txBody>
      </p:sp>
    </p:spTree>
    <p:extLst>
      <p:ext uri="{BB962C8B-B14F-4D97-AF65-F5344CB8AC3E}">
        <p14:creationId xmlns:p14="http://schemas.microsoft.com/office/powerpoint/2010/main" val="254715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lvl="1" indent="0" fontAlgn="auto">
              <a:lnSpc>
                <a:spcPct val="100000"/>
              </a:lnSpc>
              <a:spcBef>
                <a:spcPts val="0"/>
              </a:spcBef>
              <a:spcAft>
                <a:spcPts val="300"/>
              </a:spcAft>
              <a:buFont typeface="Wingdings" charset="2"/>
              <a:buNone/>
              <a:defRPr/>
            </a:pPr>
            <a:r>
              <a:rPr lang="en-US" sz="2400" b="1" dirty="0">
                <a:solidFill>
                  <a:schemeClr val="tx2"/>
                </a:solidFill>
                <a:latin typeface="Arial" panose="020B0604020202020204" pitchFamily="34" charset="0"/>
                <a:cs typeface="Arial" panose="020B0604020202020204" pitchFamily="34" charset="0"/>
              </a:rPr>
              <a:t>During individual appointments, brokers may not:</a:t>
            </a:r>
            <a:endParaRPr lang="en-US" sz="2400" b="1" dirty="0">
              <a:solidFill>
                <a:schemeClr val="tx2"/>
              </a:solidFill>
              <a:latin typeface="Segoe UI"/>
              <a:cs typeface="Segoe UI"/>
            </a:endParaRPr>
          </a:p>
          <a:p>
            <a:pPr marL="230188" lvl="2" indent="-222250">
              <a:lnSpc>
                <a:spcPct val="10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Promote non-healthcare-related products </a:t>
            </a:r>
          </a:p>
          <a:p>
            <a:pPr marL="230188" lvl="2" indent="-222250">
              <a:lnSpc>
                <a:spcPct val="10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Solicit/accept an enrollment request for a January 1 effective date prior to the start of the Annual Election Period on October 15</a:t>
            </a:r>
          </a:p>
          <a:p>
            <a:pPr marL="230188" lvl="2" indent="-222250">
              <a:lnSpc>
                <a:spcPct val="100000"/>
              </a:lnSpc>
              <a:spcBef>
                <a:spcPts val="0"/>
              </a:spcBef>
              <a:spcAft>
                <a:spcPts val="1500"/>
              </a:spcAft>
              <a:defRPr/>
            </a:pPr>
            <a:r>
              <a:rPr lang="en-US" sz="1800" dirty="0">
                <a:solidFill>
                  <a:schemeClr val="tx2"/>
                </a:solidFill>
                <a:latin typeface="Arial" panose="020B0604020202020204" pitchFamily="34" charset="0"/>
                <a:cs typeface="Arial" panose="020B0604020202020204" pitchFamily="34" charset="0"/>
              </a:rPr>
              <a:t>Discuss plan options that were not agreed to in the Scope of Appointment</a:t>
            </a:r>
            <a:endParaRPr lang="en-US"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300"/>
              </a:spcAft>
              <a:buNone/>
              <a:defRPr/>
            </a:pPr>
            <a:r>
              <a:rPr lang="en-US" sz="2400" b="1" dirty="0">
                <a:solidFill>
                  <a:schemeClr val="tx2"/>
                </a:solidFill>
              </a:rPr>
              <a:t>Inappropriate and Prohibited Marketing/Sales Activities</a:t>
            </a:r>
            <a:endParaRPr lang="en-US" sz="2400" dirty="0">
              <a:solidFill>
                <a:schemeClr val="tx2"/>
              </a:solidFill>
            </a:endParaRPr>
          </a:p>
          <a:p>
            <a:pPr marL="230188" indent="-230188">
              <a:lnSpc>
                <a:spcPct val="10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Conducting health screenings</a:t>
            </a:r>
          </a:p>
          <a:p>
            <a:pPr marL="230188" indent="-230188">
              <a:lnSpc>
                <a:spcPct val="10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Providing cash or monetary rebates</a:t>
            </a:r>
          </a:p>
          <a:p>
            <a:pPr marL="230188" indent="-230188">
              <a:lnSpc>
                <a:spcPct val="10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Making unsolicited contact</a:t>
            </a:r>
          </a:p>
          <a:p>
            <a:pPr marL="230188" indent="-230188">
              <a:lnSpc>
                <a:spcPct val="10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Use “Absolute Statements” when describing the plans</a:t>
            </a:r>
          </a:p>
          <a:p>
            <a:pPr marL="0" indent="0">
              <a:buNone/>
            </a:pPr>
            <a:endParaRPr lang="en-US" dirty="0">
              <a:solidFill>
                <a:schemeClr val="tx2"/>
              </a:solidFill>
            </a:endParaRPr>
          </a:p>
        </p:txBody>
      </p:sp>
    </p:spTree>
    <p:extLst>
      <p:ext uri="{BB962C8B-B14F-4D97-AF65-F5344CB8AC3E}">
        <p14:creationId xmlns:p14="http://schemas.microsoft.com/office/powerpoint/2010/main" val="28247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437C1-2DF1-490A-8177-3A9F3C32F735}"/>
              </a:ext>
            </a:extLst>
          </p:cNvPr>
          <p:cNvSpPr txBox="1">
            <a:spLocks/>
          </p:cNvSpPr>
          <p:nvPr/>
        </p:nvSpPr>
        <p:spPr>
          <a:xfrm>
            <a:off x="365760" y="1188720"/>
            <a:ext cx="8412480" cy="4278761"/>
          </a:xfrm>
          <a:prstGeom prst="rect">
            <a:avLst/>
          </a:prstGeom>
        </p:spPr>
        <p:txBody>
          <a:bodyPr vert="horz" lIns="0" tIns="0" rIns="0" bIns="0" rtlCol="0">
            <a:normAutofit/>
          </a:bodyPr>
          <a:lstStyle>
            <a:lvl1pPr marL="341313" indent="-341313" algn="l" defTabSz="685800" rtl="0" eaLnBrk="1" latinLnBrk="0" hangingPunct="1">
              <a:lnSpc>
                <a:spcPct val="90000"/>
              </a:lnSpc>
              <a:spcBef>
                <a:spcPts val="750"/>
              </a:spcBef>
              <a:buClr>
                <a:srgbClr val="192757"/>
              </a:buClr>
              <a:buFont typeface="Wingdings" charset="2"/>
              <a:buChar char="§"/>
              <a:tabLst/>
              <a:defRPr sz="2800" b="0" i="0" kern="1200">
                <a:solidFill>
                  <a:schemeClr val="tx1"/>
                </a:solidFill>
                <a:latin typeface="Arial" charset="0"/>
                <a:ea typeface="Arial" charset="0"/>
                <a:cs typeface="Arial" charset="0"/>
              </a:defRPr>
            </a:lvl1pPr>
            <a:lvl2pPr marL="684213" indent="-342900" algn="l" defTabSz="631825" rtl="0" eaLnBrk="1" latinLnBrk="0" hangingPunct="1">
              <a:lnSpc>
                <a:spcPct val="90000"/>
              </a:lnSpc>
              <a:spcBef>
                <a:spcPts val="375"/>
              </a:spcBef>
              <a:buClr>
                <a:srgbClr val="192757"/>
              </a:buClr>
              <a:buFont typeface="Wingdings" pitchFamily="2" charset="2"/>
              <a:buChar char="§"/>
              <a:defRPr sz="2800" b="0" i="0" kern="1200">
                <a:solidFill>
                  <a:schemeClr val="tx1"/>
                </a:solidFill>
                <a:latin typeface="Arial" charset="0"/>
                <a:ea typeface="Arial" charset="0"/>
                <a:cs typeface="Arial" charset="0"/>
              </a:defRPr>
            </a:lvl2pPr>
            <a:lvl3pPr marL="1027113" indent="-341313" algn="l" defTabSz="685800" rtl="0" eaLnBrk="1" latinLnBrk="0" hangingPunct="1">
              <a:lnSpc>
                <a:spcPct val="90000"/>
              </a:lnSpc>
              <a:spcBef>
                <a:spcPts val="375"/>
              </a:spcBef>
              <a:buClr>
                <a:srgbClr val="192757"/>
              </a:buClr>
              <a:buFont typeface="Wingdings" pitchFamily="2" charset="2"/>
              <a:buChar char="§"/>
              <a:tabLst/>
              <a:defRPr sz="2800" b="0" i="0" kern="1200">
                <a:solidFill>
                  <a:schemeClr val="tx1"/>
                </a:solidFill>
                <a:latin typeface="Arial" charset="0"/>
                <a:ea typeface="Arial" charset="0"/>
                <a:cs typeface="Arial" charset="0"/>
              </a:defRPr>
            </a:lvl3pPr>
            <a:lvl4pPr marL="1487488" indent="-401638" algn="l" defTabSz="685800" rtl="0" eaLnBrk="1" latinLnBrk="0" hangingPunct="1">
              <a:lnSpc>
                <a:spcPct val="90000"/>
              </a:lnSpc>
              <a:spcBef>
                <a:spcPts val="375"/>
              </a:spcBef>
              <a:buClr>
                <a:srgbClr val="192757"/>
              </a:buClr>
              <a:buFont typeface="Wingdings" pitchFamily="2" charset="2"/>
              <a:buChar char="§"/>
              <a:tabLst/>
              <a:defRPr sz="1800" b="0" i="0" kern="1200">
                <a:solidFill>
                  <a:schemeClr val="tx1"/>
                </a:solidFill>
                <a:latin typeface="Arial" charset="0"/>
                <a:ea typeface="Arial" charset="0"/>
                <a:cs typeface="Arial" charset="0"/>
              </a:defRPr>
            </a:lvl4pPr>
            <a:lvl5pPr marL="1828800" indent="-344488" algn="l" defTabSz="685800" rtl="0" eaLnBrk="1" latinLnBrk="0" hangingPunct="1">
              <a:lnSpc>
                <a:spcPct val="90000"/>
              </a:lnSpc>
              <a:spcBef>
                <a:spcPts val="375"/>
              </a:spcBef>
              <a:buClr>
                <a:srgbClr val="192757"/>
              </a:buClr>
              <a:buFont typeface="Wingdings" pitchFamily="2" charset="2"/>
              <a:buChar char="§"/>
              <a:defRPr sz="4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Font typeface="Wingdings" charset="2"/>
              <a:buNone/>
            </a:pPr>
            <a:r>
              <a:rPr lang="en-US" sz="2400" b="1">
                <a:solidFill>
                  <a:srgbClr val="5D83B5"/>
                </a:solidFill>
                <a:latin typeface="Arial" panose="020B0604020202020204" pitchFamily="34" charset="0"/>
                <a:cs typeface="Arial" panose="020B0604020202020204" pitchFamily="34" charset="0"/>
              </a:rPr>
              <a:t>This module </a:t>
            </a:r>
            <a:r>
              <a:rPr lang="en-US" sz="2400" b="1" dirty="0">
                <a:solidFill>
                  <a:srgbClr val="5D83B5"/>
                </a:solidFill>
                <a:latin typeface="Arial" panose="020B0604020202020204" pitchFamily="34" charset="0"/>
                <a:cs typeface="Arial" panose="020B0604020202020204" pitchFamily="34" charset="0"/>
              </a:rPr>
              <a:t>is designed to explain:</a:t>
            </a:r>
          </a:p>
          <a:p>
            <a:pPr marL="233363" indent="-233363">
              <a:lnSpc>
                <a:spcPct val="100000"/>
              </a:lnSpc>
              <a:spcBef>
                <a:spcPts val="0"/>
              </a:spcBef>
              <a:spcAft>
                <a:spcPts val="300"/>
              </a:spcAft>
              <a:buFont typeface="Wingdings" panose="05000000000000000000" pitchFamily="2" charset="2"/>
              <a:buChar char="§"/>
            </a:pPr>
            <a:r>
              <a:rPr lang="en-US" sz="1800" dirty="0">
                <a:solidFill>
                  <a:schemeClr val="tx2"/>
                </a:solidFill>
              </a:rPr>
              <a:t>History of Medicare</a:t>
            </a:r>
          </a:p>
          <a:p>
            <a:pPr marL="233363" indent="-233363">
              <a:lnSpc>
                <a:spcPct val="100000"/>
              </a:lnSpc>
              <a:spcBef>
                <a:spcPts val="0"/>
              </a:spcBef>
              <a:spcAft>
                <a:spcPts val="300"/>
              </a:spcAft>
              <a:buFont typeface="Wingdings" panose="05000000000000000000" pitchFamily="2" charset="2"/>
              <a:buChar char="§"/>
            </a:pPr>
            <a:r>
              <a:rPr lang="en-US" sz="1800" dirty="0">
                <a:solidFill>
                  <a:schemeClr val="tx2"/>
                </a:solidFill>
              </a:rPr>
              <a:t>Medicare “ABCDs”</a:t>
            </a:r>
          </a:p>
          <a:p>
            <a:pPr marL="233363" indent="-233363">
              <a:lnSpc>
                <a:spcPct val="100000"/>
              </a:lnSpc>
              <a:spcBef>
                <a:spcPts val="0"/>
              </a:spcBef>
              <a:spcAft>
                <a:spcPts val="300"/>
              </a:spcAft>
              <a:buFont typeface="Wingdings" panose="05000000000000000000" pitchFamily="2" charset="2"/>
              <a:buChar char="§"/>
            </a:pPr>
            <a:r>
              <a:rPr lang="en-US" sz="1800" dirty="0">
                <a:solidFill>
                  <a:schemeClr val="tx2"/>
                </a:solidFill>
              </a:rPr>
              <a:t>Medicare Enrollment Periods</a:t>
            </a:r>
          </a:p>
          <a:p>
            <a:pPr marL="233363" indent="-233363">
              <a:lnSpc>
                <a:spcPct val="100000"/>
              </a:lnSpc>
              <a:spcBef>
                <a:spcPts val="0"/>
              </a:spcBef>
              <a:spcAft>
                <a:spcPts val="300"/>
              </a:spcAft>
              <a:buFont typeface="Wingdings" panose="05000000000000000000" pitchFamily="2" charset="2"/>
              <a:buChar char="§"/>
            </a:pPr>
            <a:r>
              <a:rPr lang="en-US" sz="1800" dirty="0">
                <a:solidFill>
                  <a:schemeClr val="tx2"/>
                </a:solidFill>
              </a:rPr>
              <a:t>Plans and Service Area</a:t>
            </a:r>
          </a:p>
          <a:p>
            <a:pPr marL="233363" indent="-233363">
              <a:lnSpc>
                <a:spcPct val="100000"/>
              </a:lnSpc>
              <a:spcBef>
                <a:spcPts val="0"/>
              </a:spcBef>
              <a:spcAft>
                <a:spcPts val="300"/>
              </a:spcAft>
              <a:buFont typeface="Wingdings" panose="05000000000000000000" pitchFamily="2" charset="2"/>
              <a:buChar char="§"/>
            </a:pPr>
            <a:r>
              <a:rPr lang="en-US" sz="1800" dirty="0">
                <a:solidFill>
                  <a:schemeClr val="tx2"/>
                </a:solidFill>
              </a:rPr>
              <a:t>Medicare Products</a:t>
            </a:r>
          </a:p>
          <a:p>
            <a:pPr marL="233363" indent="-233363">
              <a:lnSpc>
                <a:spcPct val="100000"/>
              </a:lnSpc>
              <a:spcBef>
                <a:spcPts val="0"/>
              </a:spcBef>
              <a:spcAft>
                <a:spcPts val="600"/>
              </a:spcAft>
              <a:buFont typeface="Wingdings" panose="05000000000000000000" pitchFamily="2" charset="2"/>
              <a:buChar char="§"/>
            </a:pPr>
            <a:r>
              <a:rPr lang="en-US" sz="1800" dirty="0">
                <a:solidFill>
                  <a:schemeClr val="tx2"/>
                </a:solidFill>
              </a:rPr>
              <a:t>Sales Office Locations</a:t>
            </a:r>
          </a:p>
        </p:txBody>
      </p:sp>
      <p:sp>
        <p:nvSpPr>
          <p:cNvPr id="3" name="Title 2"/>
          <p:cNvSpPr>
            <a:spLocks noGrp="1"/>
          </p:cNvSpPr>
          <p:nvPr>
            <p:ph type="title"/>
          </p:nvPr>
        </p:nvSpPr>
        <p:spPr/>
        <p:txBody>
          <a:bodyPr>
            <a:noAutofit/>
          </a:bodyPr>
          <a:lstStyle/>
          <a:p>
            <a:r>
              <a:rPr lang="en-US" dirty="0"/>
              <a:t>Module Description</a:t>
            </a:r>
          </a:p>
        </p:txBody>
      </p:sp>
    </p:spTree>
    <p:extLst>
      <p:ext uri="{BB962C8B-B14F-4D97-AF65-F5344CB8AC3E}">
        <p14:creationId xmlns:p14="http://schemas.microsoft.com/office/powerpoint/2010/main" val="15402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a:lnSpc>
                <a:spcPct val="100000"/>
              </a:lnSpc>
              <a:spcBef>
                <a:spcPts val="0"/>
              </a:spcBef>
              <a:spcAft>
                <a:spcPts val="300"/>
              </a:spcAft>
              <a:buNone/>
              <a:defRPr/>
            </a:pPr>
            <a:r>
              <a:rPr lang="en-US" sz="2400" b="1" dirty="0">
                <a:solidFill>
                  <a:schemeClr val="tx2"/>
                </a:solidFill>
                <a:latin typeface="Arial" panose="020B0604020202020204" pitchFamily="34" charset="0"/>
                <a:cs typeface="Arial" panose="020B0604020202020204" pitchFamily="34" charset="0"/>
              </a:rPr>
              <a:t>Sales Events</a:t>
            </a:r>
          </a:p>
          <a:p>
            <a:pPr marL="0" indent="0">
              <a:lnSpc>
                <a:spcPct val="100000"/>
              </a:lnSpc>
              <a:spcBef>
                <a:spcPts val="0"/>
              </a:spcBef>
              <a:spcAft>
                <a:spcPts val="300"/>
              </a:spcAft>
              <a:buNone/>
              <a:defRPr/>
            </a:pPr>
            <a:r>
              <a:rPr lang="en-US" sz="2000" b="1" dirty="0">
                <a:solidFill>
                  <a:schemeClr val="tx2"/>
                </a:solidFill>
                <a:latin typeface="Arial" panose="020B0604020202020204" pitchFamily="34" charset="0"/>
                <a:cs typeface="Arial" panose="020B0604020202020204" pitchFamily="34" charset="0"/>
              </a:rPr>
              <a:t>Example of Do’s &amp; Don’ts:</a:t>
            </a:r>
            <a:endParaRPr lang="en-US" sz="2000" dirty="0">
              <a:solidFill>
                <a:schemeClr val="tx2"/>
              </a:solidFill>
              <a:latin typeface="Arial" panose="020B0604020202020204" pitchFamily="34" charset="0"/>
              <a:cs typeface="Arial" panose="020B0604020202020204" pitchFamily="34" charset="0"/>
            </a:endParaRPr>
          </a:p>
          <a:p>
            <a:pPr marL="230188" indent="-230188">
              <a:lnSpc>
                <a:spcPct val="100000"/>
              </a:lnSpc>
              <a:spcBef>
                <a:spcPts val="0"/>
              </a:spcBef>
              <a:spcAft>
                <a:spcPts val="300"/>
              </a:spcAft>
              <a:defRPr/>
            </a:pPr>
            <a:r>
              <a:rPr lang="en-US" sz="1800" b="1" dirty="0">
                <a:solidFill>
                  <a:schemeClr val="tx2"/>
                </a:solidFill>
                <a:latin typeface="Arial" panose="020B0604020202020204" pitchFamily="34" charset="0"/>
                <a:cs typeface="Arial" panose="020B0604020202020204" pitchFamily="34" charset="0"/>
              </a:rPr>
              <a:t>Do</a:t>
            </a:r>
            <a:r>
              <a:rPr lang="en-US" sz="1800" dirty="0">
                <a:solidFill>
                  <a:schemeClr val="tx2"/>
                </a:solidFill>
                <a:latin typeface="Arial" panose="020B0604020202020204" pitchFamily="34" charset="0"/>
                <a:cs typeface="Arial" panose="020B0604020202020204" pitchFamily="34" charset="0"/>
              </a:rPr>
              <a:t> provide light snacks and refreshments</a:t>
            </a:r>
          </a:p>
          <a:p>
            <a:pPr marL="230188" indent="-230188">
              <a:lnSpc>
                <a:spcPct val="100000"/>
              </a:lnSpc>
              <a:spcBef>
                <a:spcPts val="0"/>
              </a:spcBef>
              <a:spcAft>
                <a:spcPts val="300"/>
              </a:spcAft>
              <a:defRPr/>
            </a:pPr>
            <a:r>
              <a:rPr lang="en-US" sz="1800" b="1" dirty="0">
                <a:solidFill>
                  <a:schemeClr val="tx2"/>
                </a:solidFill>
                <a:latin typeface="Arial" panose="020B0604020202020204" pitchFamily="34" charset="0"/>
                <a:cs typeface="Arial" panose="020B0604020202020204" pitchFamily="34" charset="0"/>
              </a:rPr>
              <a:t>Don’t</a:t>
            </a:r>
            <a:r>
              <a:rPr lang="en-US" sz="1800" dirty="0">
                <a:solidFill>
                  <a:schemeClr val="tx2"/>
                </a:solidFill>
                <a:latin typeface="Arial" panose="020B0604020202020204" pitchFamily="34" charset="0"/>
                <a:cs typeface="Arial" panose="020B0604020202020204" pitchFamily="34" charset="0"/>
              </a:rPr>
              <a:t> solicit enrollment applications prior to start of the Annual Election Period (AEP)</a:t>
            </a:r>
          </a:p>
          <a:p>
            <a:pPr marL="230188" indent="-230188">
              <a:lnSpc>
                <a:spcPct val="100000"/>
              </a:lnSpc>
              <a:spcBef>
                <a:spcPts val="0"/>
              </a:spcBef>
              <a:spcAft>
                <a:spcPts val="600"/>
              </a:spcAft>
              <a:defRPr/>
            </a:pPr>
            <a:r>
              <a:rPr lang="en-US" sz="1800" b="1" dirty="0">
                <a:solidFill>
                  <a:schemeClr val="tx2"/>
                </a:solidFill>
                <a:latin typeface="Arial" panose="020B0604020202020204" pitchFamily="34" charset="0"/>
                <a:cs typeface="Arial" panose="020B0604020202020204" pitchFamily="34" charset="0"/>
              </a:rPr>
              <a:t>Don’t</a:t>
            </a:r>
            <a:r>
              <a:rPr lang="en-US" sz="1800" dirty="0">
                <a:solidFill>
                  <a:schemeClr val="tx2"/>
                </a:solidFill>
                <a:latin typeface="Arial" panose="020B0604020202020204" pitchFamily="34" charset="0"/>
                <a:cs typeface="Arial" panose="020B0604020202020204" pitchFamily="34" charset="0"/>
              </a:rPr>
              <a:t> require information as a prerequisite for events (contact information)</a:t>
            </a:r>
          </a:p>
          <a:p>
            <a:pPr marL="0" indent="0">
              <a:lnSpc>
                <a:spcPct val="110000"/>
              </a:lnSpc>
              <a:spcBef>
                <a:spcPts val="0"/>
              </a:spcBef>
              <a:buNone/>
              <a:defRPr/>
            </a:pPr>
            <a:endParaRPr lang="en-US" sz="1600" dirty="0">
              <a:solidFill>
                <a:schemeClr val="tx2"/>
              </a:solidFill>
              <a:latin typeface="Arial" panose="020B0604020202020204" pitchFamily="34" charset="0"/>
              <a:cs typeface="Arial" panose="020B0604020202020204" pitchFamily="34" charset="0"/>
            </a:endParaRPr>
          </a:p>
          <a:p>
            <a:pPr>
              <a:lnSpc>
                <a:spcPct val="100000"/>
              </a:lnSpc>
              <a:spcBef>
                <a:spcPts val="0"/>
              </a:spcBef>
              <a:spcAft>
                <a:spcPts val="300"/>
              </a:spcAft>
              <a:buNone/>
              <a:defRPr/>
            </a:pPr>
            <a:r>
              <a:rPr lang="en-US" altLang="en-US" sz="2400" b="1" dirty="0">
                <a:solidFill>
                  <a:schemeClr val="tx2"/>
                </a:solidFill>
              </a:rPr>
              <a:t>Educational Events</a:t>
            </a:r>
            <a:endParaRPr lang="en-US" altLang="en-US" sz="2400" dirty="0">
              <a:solidFill>
                <a:schemeClr val="tx2"/>
              </a:solidFill>
            </a:endParaRPr>
          </a:p>
          <a:p>
            <a:pPr>
              <a:lnSpc>
                <a:spcPct val="100000"/>
              </a:lnSpc>
              <a:spcBef>
                <a:spcPts val="0"/>
              </a:spcBef>
              <a:spcAft>
                <a:spcPts val="300"/>
              </a:spcAft>
              <a:buNone/>
              <a:defRPr/>
            </a:pPr>
            <a:r>
              <a:rPr lang="en-US" altLang="en-US" sz="2000" b="1" dirty="0">
                <a:solidFill>
                  <a:schemeClr val="tx2"/>
                </a:solidFill>
              </a:rPr>
              <a:t>Example of Do’s &amp; Don’ts:</a:t>
            </a:r>
          </a:p>
          <a:p>
            <a:pPr marL="230188" lvl="1" indent="-222250">
              <a:lnSpc>
                <a:spcPct val="100000"/>
              </a:lnSpc>
              <a:spcBef>
                <a:spcPts val="0"/>
              </a:spcBef>
              <a:spcAft>
                <a:spcPts val="300"/>
              </a:spcAft>
              <a:defRPr/>
            </a:pPr>
            <a:r>
              <a:rPr lang="en-US" altLang="en-US" sz="1800" b="1" dirty="0">
                <a:solidFill>
                  <a:schemeClr val="tx2"/>
                </a:solidFill>
              </a:rPr>
              <a:t>Do</a:t>
            </a:r>
            <a:r>
              <a:rPr lang="en-US" altLang="en-US" sz="1800" dirty="0">
                <a:solidFill>
                  <a:schemeClr val="tx2"/>
                </a:solidFill>
              </a:rPr>
              <a:t> provide light snacks and refreshments</a:t>
            </a:r>
          </a:p>
          <a:p>
            <a:pPr marL="230188" lvl="1" indent="-222250">
              <a:lnSpc>
                <a:spcPct val="100000"/>
              </a:lnSpc>
              <a:spcBef>
                <a:spcPts val="0"/>
              </a:spcBef>
              <a:spcAft>
                <a:spcPts val="300"/>
              </a:spcAft>
              <a:defRPr/>
            </a:pPr>
            <a:r>
              <a:rPr lang="en-US" altLang="en-US" sz="1800" b="1" dirty="0">
                <a:solidFill>
                  <a:schemeClr val="tx2"/>
                </a:solidFill>
              </a:rPr>
              <a:t>Don’t</a:t>
            </a:r>
            <a:r>
              <a:rPr lang="en-US" altLang="en-US" sz="1800" dirty="0">
                <a:solidFill>
                  <a:schemeClr val="tx2"/>
                </a:solidFill>
              </a:rPr>
              <a:t> talk about Medicare plan-specific premiums and/or benefits</a:t>
            </a:r>
          </a:p>
          <a:p>
            <a:pPr marL="230188" lvl="1" indent="-222250">
              <a:lnSpc>
                <a:spcPct val="100000"/>
              </a:lnSpc>
              <a:spcBef>
                <a:spcPts val="0"/>
              </a:spcBef>
              <a:spcAft>
                <a:spcPts val="300"/>
              </a:spcAft>
              <a:defRPr/>
            </a:pPr>
            <a:r>
              <a:rPr lang="en-US" altLang="en-US" sz="1800" b="1" dirty="0">
                <a:solidFill>
                  <a:schemeClr val="tx2"/>
                </a:solidFill>
              </a:rPr>
              <a:t>Don’t</a:t>
            </a:r>
            <a:r>
              <a:rPr lang="en-US" altLang="en-US" sz="1800" dirty="0">
                <a:solidFill>
                  <a:schemeClr val="tx2"/>
                </a:solidFill>
              </a:rPr>
              <a:t> display and/or distribute summary of benefits or provider directory</a:t>
            </a:r>
          </a:p>
          <a:p>
            <a:pPr marL="230188" lvl="1" indent="-222250">
              <a:lnSpc>
                <a:spcPct val="100000"/>
              </a:lnSpc>
              <a:spcBef>
                <a:spcPts val="0"/>
              </a:spcBef>
              <a:spcAft>
                <a:spcPts val="300"/>
              </a:spcAft>
              <a:defRPr/>
            </a:pPr>
            <a:r>
              <a:rPr lang="en-US" altLang="en-US" sz="1800" b="1" dirty="0">
                <a:solidFill>
                  <a:schemeClr val="tx2"/>
                </a:solidFill>
              </a:rPr>
              <a:t>Don’t</a:t>
            </a:r>
            <a:r>
              <a:rPr lang="en-US" altLang="en-US" sz="1800" dirty="0">
                <a:solidFill>
                  <a:schemeClr val="tx2"/>
                </a:solidFill>
              </a:rPr>
              <a:t> conduct or promote sales activities</a:t>
            </a:r>
          </a:p>
          <a:p>
            <a:pPr>
              <a:lnSpc>
                <a:spcPct val="100000"/>
              </a:lnSpc>
              <a:spcBef>
                <a:spcPts val="0"/>
              </a:spcBef>
              <a:defRPr/>
            </a:pPr>
            <a:endParaRPr lang="en-US" sz="1600" dirty="0">
              <a:solidFill>
                <a:schemeClr val="tx2"/>
              </a:solidFill>
              <a:latin typeface="Arial" panose="020B0604020202020204" pitchFamily="34" charset="0"/>
              <a:cs typeface="Arial" panose="020B0604020202020204" pitchFamily="34" charset="0"/>
            </a:endParaRPr>
          </a:p>
          <a:p>
            <a:pPr marL="0" indent="0">
              <a:buNone/>
            </a:pPr>
            <a:endParaRPr lang="en-US" dirty="0">
              <a:solidFill>
                <a:schemeClr val="tx2"/>
              </a:solidFill>
            </a:endParaRPr>
          </a:p>
        </p:txBody>
      </p:sp>
    </p:spTree>
    <p:extLst>
      <p:ext uri="{BB962C8B-B14F-4D97-AF65-F5344CB8AC3E}">
        <p14:creationId xmlns:p14="http://schemas.microsoft.com/office/powerpoint/2010/main" val="214853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65760" y="1188720"/>
            <a:ext cx="8412480" cy="4599499"/>
          </a:xfrm>
        </p:spPr>
        <p:txBody>
          <a:bodyPr lIns="0" tIns="0" rIns="0" bIns="0">
            <a:noAutofit/>
          </a:bodyPr>
          <a:lstStyle/>
          <a:p>
            <a:pPr marL="0" indent="0">
              <a:lnSpc>
                <a:spcPct val="100000"/>
              </a:lnSpc>
              <a:spcBef>
                <a:spcPts val="0"/>
              </a:spcBef>
              <a:spcAft>
                <a:spcPts val="600"/>
              </a:spcAft>
              <a:buNone/>
              <a:defRPr/>
            </a:pPr>
            <a:r>
              <a:rPr lang="en-US" sz="2400" b="1" dirty="0">
                <a:solidFill>
                  <a:schemeClr val="tx2"/>
                </a:solidFill>
                <a:latin typeface="Arial" panose="020B0604020202020204" pitchFamily="34" charset="0"/>
                <a:cs typeface="Arial" panose="020B0604020202020204" pitchFamily="34" charset="0"/>
              </a:rPr>
              <a:t>Use the beneficiary Medicare ID card to:</a:t>
            </a:r>
            <a:endParaRPr lang="en-US" sz="2400" dirty="0">
              <a:solidFill>
                <a:schemeClr val="tx2"/>
              </a:solidFill>
              <a:latin typeface="Arial" panose="020B0604020202020204" pitchFamily="34" charset="0"/>
              <a:cs typeface="Arial" panose="020B0604020202020204" pitchFamily="34" charset="0"/>
            </a:endParaRPr>
          </a:p>
          <a:p>
            <a:pPr marL="236538" indent="-236538">
              <a:lnSpc>
                <a:spcPct val="100000"/>
              </a:lnSpc>
              <a:spcBef>
                <a:spcPts val="0"/>
              </a:spcBef>
              <a:spcAft>
                <a:spcPts val="30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Verify name and spelling</a:t>
            </a:r>
          </a:p>
          <a:p>
            <a:pPr marL="236538" indent="-236538">
              <a:lnSpc>
                <a:spcPct val="100000"/>
              </a:lnSpc>
              <a:spcBef>
                <a:spcPts val="0"/>
              </a:spcBef>
              <a:spcAft>
                <a:spcPts val="30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Verify and record the Medicare Beneficiary Identifier</a:t>
            </a:r>
          </a:p>
          <a:p>
            <a:pPr marL="236538" indent="-236538">
              <a:lnSpc>
                <a:spcPct val="100000"/>
              </a:lnSpc>
              <a:spcBef>
                <a:spcPts val="0"/>
              </a:spcBef>
              <a:spcAft>
                <a:spcPts val="30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Verify and record Medicare Part A and Part B effective dates</a:t>
            </a:r>
          </a:p>
          <a:p>
            <a:pPr marL="0" indent="0">
              <a:buNone/>
            </a:pPr>
            <a:endParaRPr lang="en-US" dirty="0">
              <a:solidFill>
                <a:schemeClr val="tx2"/>
              </a:solidFill>
            </a:endParaRPr>
          </a:p>
        </p:txBody>
      </p:sp>
      <p:sp>
        <p:nvSpPr>
          <p:cNvPr id="2" name="Title 1"/>
          <p:cNvSpPr>
            <a:spLocks noGrp="1"/>
          </p:cNvSpPr>
          <p:nvPr>
            <p:ph type="title"/>
          </p:nvPr>
        </p:nvSpPr>
        <p:spPr/>
        <p:txBody>
          <a:bodyPr>
            <a:noAutofit/>
          </a:bodyPr>
          <a:lstStyle/>
          <a:p>
            <a:r>
              <a:rPr lang="en-US" dirty="0"/>
              <a:t>Sales and Enrollment Procedures</a:t>
            </a:r>
          </a:p>
        </p:txBody>
      </p:sp>
      <p:pic>
        <p:nvPicPr>
          <p:cNvPr id="8" name="Picture 5">
            <a:extLst>
              <a:ext uri="{FF2B5EF4-FFF2-40B4-BE49-F238E27FC236}">
                <a16:creationId xmlns:a16="http://schemas.microsoft.com/office/drawing/2014/main" id="{57E04113-77F8-4AA8-8EFD-FB65C5726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365" t="20116"/>
          <a:stretch>
            <a:fillRect/>
          </a:stretch>
        </p:blipFill>
        <p:spPr bwMode="auto">
          <a:xfrm rot="-1961375">
            <a:off x="1703801" y="3780591"/>
            <a:ext cx="2539268" cy="18804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TextBox 3">
            <a:extLst>
              <a:ext uri="{FF2B5EF4-FFF2-40B4-BE49-F238E27FC236}">
                <a16:creationId xmlns:a16="http://schemas.microsoft.com/office/drawing/2014/main" id="{DE871AEF-C7ED-4366-8E91-7302CD94B5DD}"/>
              </a:ext>
            </a:extLst>
          </p:cNvPr>
          <p:cNvSpPr txBox="1">
            <a:spLocks noChangeArrowheads="1"/>
          </p:cNvSpPr>
          <p:nvPr/>
        </p:nvSpPr>
        <p:spPr bwMode="auto">
          <a:xfrm>
            <a:off x="4228430" y="3981450"/>
            <a:ext cx="31654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192757"/>
                </a:solidFill>
                <a:latin typeface="Arial" panose="020B0604020202020204" pitchFamily="34" charset="0"/>
                <a:cs typeface="Arial" panose="020B0604020202020204" pitchFamily="34" charset="0"/>
              </a:rPr>
              <a:t>It is not required to submit a copy of the Medicare card.</a:t>
            </a:r>
          </a:p>
        </p:txBody>
      </p:sp>
    </p:spTree>
    <p:extLst>
      <p:ext uri="{BB962C8B-B14F-4D97-AF65-F5344CB8AC3E}">
        <p14:creationId xmlns:p14="http://schemas.microsoft.com/office/powerpoint/2010/main" val="37701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a:lnSpc>
                <a:spcPct val="110000"/>
              </a:lnSpc>
              <a:spcBef>
                <a:spcPts val="0"/>
              </a:spcBef>
              <a:spcAft>
                <a:spcPts val="300"/>
              </a:spcAft>
              <a:buClr>
                <a:srgbClr val="4E84C4"/>
              </a:buClr>
              <a:buNone/>
            </a:pPr>
            <a:r>
              <a:rPr lang="en-US" altLang="en-US" sz="2400" b="1" dirty="0">
                <a:solidFill>
                  <a:schemeClr val="tx2"/>
                </a:solidFill>
                <a:latin typeface="Arial" panose="020B0604020202020204" pitchFamily="34" charset="0"/>
                <a:ea typeface="Segoe UI" panose="020B0502040204020203" pitchFamily="34" charset="0"/>
                <a:cs typeface="Arial" panose="020B0604020202020204" pitchFamily="34" charset="0"/>
              </a:rPr>
              <a:t>SALES KITS</a:t>
            </a:r>
          </a:p>
          <a:p>
            <a:pPr marL="0" indent="0">
              <a:lnSpc>
                <a:spcPct val="110000"/>
              </a:lnSpc>
              <a:spcBef>
                <a:spcPts val="0"/>
              </a:spcBef>
              <a:spcAft>
                <a:spcPts val="300"/>
              </a:spcAft>
              <a:buClr>
                <a:srgbClr val="4E84C4"/>
              </a:buClr>
              <a:buNone/>
            </a:pPr>
            <a:r>
              <a:rPr lang="en-US" altLang="en-US" sz="2000" b="1" dirty="0">
                <a:solidFill>
                  <a:schemeClr val="tx2"/>
                </a:solidFill>
                <a:latin typeface="Arial" panose="020B0604020202020204" pitchFamily="34" charset="0"/>
                <a:ea typeface="Segoe UI" panose="020B0502040204020203" pitchFamily="34" charset="0"/>
                <a:cs typeface="Arial" panose="020B0604020202020204" pitchFamily="34" charset="0"/>
              </a:rPr>
              <a:t>Always use a complete kit:</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Benefits at a Glance (BAG) </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Summary of Benefits</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Enrollment application</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Postage-paid return envelope</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Multi-language insert</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Provider Directory, Formulary</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Privacy Policy</a:t>
            </a:r>
          </a:p>
          <a:p>
            <a:pPr marL="255588" lvl="2" indent="-255588">
              <a:lnSpc>
                <a:spcPct val="110000"/>
              </a:lnSpc>
              <a:spcBef>
                <a:spcPts val="0"/>
              </a:spcBef>
              <a:spcAft>
                <a:spcPts val="300"/>
              </a:spcAft>
              <a:defRPr/>
            </a:pPr>
            <a:r>
              <a:rPr lang="en-US" sz="1800" dirty="0">
                <a:solidFill>
                  <a:schemeClr val="tx2"/>
                </a:solidFill>
                <a:latin typeface="Arial" panose="020B0604020202020204" pitchFamily="34" charset="0"/>
                <a:cs typeface="Arial" panose="020B0604020202020204" pitchFamily="34" charset="0"/>
              </a:rPr>
              <a:t>Stars Rating</a:t>
            </a:r>
          </a:p>
          <a:p>
            <a:pPr marL="0" indent="0">
              <a:lnSpc>
                <a:spcPct val="110000"/>
              </a:lnSpc>
              <a:spcBef>
                <a:spcPts val="0"/>
              </a:spcBef>
              <a:spcAft>
                <a:spcPts val="300"/>
              </a:spcAft>
              <a:buClr>
                <a:srgbClr val="4E84C4"/>
              </a:buClr>
              <a:buNone/>
            </a:pPr>
            <a:endParaRPr lang="en-US" altLang="en-US" b="1" dirty="0">
              <a:solidFill>
                <a:schemeClr val="tx2"/>
              </a:solidFill>
              <a:latin typeface="Arial" panose="020B0604020202020204" pitchFamily="34" charset="0"/>
              <a:ea typeface="Segoe UI" panose="020B0502040204020203" pitchFamily="34" charset="0"/>
              <a:cs typeface="Arial" panose="020B0604020202020204" pitchFamily="34" charset="0"/>
            </a:endParaRPr>
          </a:p>
          <a:p>
            <a:pPr marL="0" indent="0">
              <a:lnSpc>
                <a:spcPct val="110000"/>
              </a:lnSpc>
              <a:spcBef>
                <a:spcPts val="0"/>
              </a:spcBef>
              <a:spcAft>
                <a:spcPts val="300"/>
              </a:spcAft>
              <a:buNone/>
            </a:pPr>
            <a:endParaRPr lang="en-US" dirty="0">
              <a:solidFill>
                <a:schemeClr val="tx2"/>
              </a:solidFill>
            </a:endParaRPr>
          </a:p>
        </p:txBody>
      </p:sp>
    </p:spTree>
    <p:extLst>
      <p:ext uri="{BB962C8B-B14F-4D97-AF65-F5344CB8AC3E}">
        <p14:creationId xmlns:p14="http://schemas.microsoft.com/office/powerpoint/2010/main" val="151786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3" name="Content Placeholder 2"/>
          <p:cNvSpPr>
            <a:spLocks noGrp="1"/>
          </p:cNvSpPr>
          <p:nvPr>
            <p:ph sz="quarter" idx="10"/>
          </p:nvPr>
        </p:nvSpPr>
        <p:spPr>
          <a:xfrm>
            <a:off x="365760" y="1188720"/>
            <a:ext cx="8412480" cy="4599499"/>
          </a:xfrm>
        </p:spPr>
        <p:txBody>
          <a:bodyPr lIns="0" tIns="0" rIns="0" bIns="0"/>
          <a:lstStyle/>
          <a:p>
            <a:pPr marL="0" indent="0">
              <a:lnSpc>
                <a:spcPct val="100000"/>
              </a:lnSpc>
              <a:spcBef>
                <a:spcPts val="0"/>
              </a:spcBef>
              <a:spcAft>
                <a:spcPts val="600"/>
              </a:spcAft>
              <a:buNone/>
              <a:defRPr/>
            </a:pPr>
            <a:r>
              <a:rPr lang="en-US" altLang="en-US" sz="2400" b="1" dirty="0">
                <a:solidFill>
                  <a:schemeClr val="tx2"/>
                </a:solidFill>
                <a:latin typeface="Arial" panose="020B0604020202020204" pitchFamily="34" charset="0"/>
                <a:cs typeface="Arial" panose="020B0604020202020204" pitchFamily="34" charset="0"/>
              </a:rPr>
              <a:t>Premium Payment Options</a:t>
            </a:r>
          </a:p>
          <a:p>
            <a:pPr marL="0" indent="0">
              <a:lnSpc>
                <a:spcPct val="100000"/>
              </a:lnSpc>
              <a:spcBef>
                <a:spcPts val="0"/>
              </a:spcBef>
              <a:spcAft>
                <a:spcPts val="300"/>
              </a:spcAft>
              <a:buNone/>
              <a:defRPr/>
            </a:pPr>
            <a:r>
              <a:rPr lang="en-US" sz="1800" dirty="0">
                <a:solidFill>
                  <a:schemeClr val="tx2"/>
                </a:solidFill>
                <a:latin typeface="Arial" panose="020B0604020202020204" pitchFamily="34" charset="0"/>
                <a:cs typeface="Arial" panose="020B0604020202020204" pitchFamily="34" charset="0"/>
              </a:rPr>
              <a:t>For monthly premium plans or late enrollment penalties (LEPs):  </a:t>
            </a:r>
          </a:p>
          <a:p>
            <a:pPr marL="211138" indent="-211138">
              <a:lnSpc>
                <a:spcPct val="100000"/>
              </a:lnSpc>
              <a:spcBef>
                <a:spcPts val="0"/>
              </a:spcBef>
              <a:spcAft>
                <a:spcPts val="300"/>
              </a:spcAft>
              <a:defRPr/>
            </a:pPr>
            <a:r>
              <a:rPr lang="en-US" sz="1800" dirty="0">
                <a:solidFill>
                  <a:schemeClr val="tx2"/>
                </a:solidFill>
                <a:latin typeface="Arial" panose="020B0604020202020204" pitchFamily="34" charset="0"/>
                <a:ea typeface="Segoe UI" panose="020B0502040204020203" pitchFamily="34" charset="0"/>
                <a:cs typeface="Arial" panose="020B0604020202020204" pitchFamily="34" charset="0"/>
              </a:rPr>
              <a:t>Monthly invoices</a:t>
            </a:r>
          </a:p>
          <a:p>
            <a:pPr marL="211138" indent="-211138">
              <a:lnSpc>
                <a:spcPct val="100000"/>
              </a:lnSpc>
              <a:spcBef>
                <a:spcPts val="0"/>
              </a:spcBef>
              <a:spcAft>
                <a:spcPts val="300"/>
              </a:spcAft>
              <a:defRPr/>
            </a:pPr>
            <a:r>
              <a:rPr lang="en-US" sz="1800" dirty="0">
                <a:solidFill>
                  <a:schemeClr val="tx2"/>
                </a:solidFill>
                <a:latin typeface="Arial" panose="020B0604020202020204" pitchFamily="34" charset="0"/>
                <a:ea typeface="Segoe UI" panose="020B0502040204020203" pitchFamily="34" charset="0"/>
                <a:cs typeface="Arial" panose="020B0604020202020204" pitchFamily="34" charset="0"/>
              </a:rPr>
              <a:t>Electronic funds transfer (EFT)</a:t>
            </a:r>
          </a:p>
          <a:p>
            <a:pPr marL="211138" indent="-211138">
              <a:lnSpc>
                <a:spcPct val="100000"/>
              </a:lnSpc>
              <a:spcBef>
                <a:spcPts val="0"/>
              </a:spcBef>
              <a:spcAft>
                <a:spcPts val="300"/>
              </a:spcAft>
              <a:defRPr/>
            </a:pPr>
            <a:r>
              <a:rPr lang="en-US" sz="1800" dirty="0">
                <a:solidFill>
                  <a:schemeClr val="tx2"/>
                </a:solidFill>
                <a:latin typeface="Arial" panose="020B0604020202020204" pitchFamily="34" charset="0"/>
                <a:ea typeface="Segoe UI" panose="020B0502040204020203" pitchFamily="34" charset="0"/>
                <a:cs typeface="Arial" panose="020B0604020202020204" pitchFamily="34" charset="0"/>
              </a:rPr>
              <a:t>Social Security withholding (</a:t>
            </a:r>
            <a:r>
              <a:rPr lang="en-US" sz="1800" b="1" dirty="0">
                <a:solidFill>
                  <a:schemeClr val="tx2"/>
                </a:solidFill>
                <a:latin typeface="Arial" panose="020B0604020202020204" pitchFamily="34" charset="0"/>
                <a:ea typeface="Segoe UI" panose="020B0502040204020203" pitchFamily="34" charset="0"/>
                <a:cs typeface="Arial" panose="020B0604020202020204" pitchFamily="34" charset="0"/>
              </a:rPr>
              <a:t>preferred option</a:t>
            </a:r>
            <a:r>
              <a:rPr lang="en-US" sz="1800" dirty="0">
                <a:solidFill>
                  <a:schemeClr val="tx2"/>
                </a:solidFill>
                <a:latin typeface="Arial" panose="020B0604020202020204" pitchFamily="34" charset="0"/>
                <a:ea typeface="Segoe UI" panose="020B0502040204020203" pitchFamily="34" charset="0"/>
                <a:cs typeface="Arial" panose="020B0604020202020204" pitchFamily="34" charset="0"/>
              </a:rPr>
              <a:t>)</a:t>
            </a:r>
          </a:p>
          <a:p>
            <a:pPr marL="211138" indent="-211138">
              <a:lnSpc>
                <a:spcPct val="100000"/>
              </a:lnSpc>
              <a:spcBef>
                <a:spcPts val="0"/>
              </a:spcBef>
              <a:spcAft>
                <a:spcPts val="300"/>
              </a:spcAft>
              <a:defRPr/>
            </a:pPr>
            <a:endParaRPr lang="en-US" sz="1800" i="1" dirty="0">
              <a:solidFill>
                <a:schemeClr val="tx2"/>
              </a:solidFill>
              <a:latin typeface="Arial" panose="020B0604020202020204" pitchFamily="34" charset="0"/>
              <a:ea typeface="Segoe UI" panose="020B0502040204020203" pitchFamily="34" charset="0"/>
              <a:cs typeface="Arial" panose="020B0604020202020204" pitchFamily="34" charset="0"/>
            </a:endParaRPr>
          </a:p>
          <a:p>
            <a:pPr marL="0" indent="0">
              <a:lnSpc>
                <a:spcPct val="100000"/>
              </a:lnSpc>
              <a:spcBef>
                <a:spcPts val="0"/>
              </a:spcBef>
              <a:spcAft>
                <a:spcPts val="300"/>
              </a:spcAft>
              <a:buNone/>
              <a:defRPr/>
            </a:pPr>
            <a:endParaRPr lang="en-US" sz="1800" i="1" dirty="0">
              <a:solidFill>
                <a:schemeClr val="tx2"/>
              </a:solidFill>
              <a:latin typeface="Arial" panose="020B0604020202020204" pitchFamily="34" charset="0"/>
              <a:ea typeface="Segoe UI" panose="020B0502040204020203" pitchFamily="34" charset="0"/>
              <a:cs typeface="Arial" panose="020B0604020202020204" pitchFamily="34" charset="0"/>
            </a:endParaRPr>
          </a:p>
          <a:p>
            <a:pPr marL="0" indent="0">
              <a:lnSpc>
                <a:spcPct val="100000"/>
              </a:lnSpc>
              <a:spcBef>
                <a:spcPts val="0"/>
              </a:spcBef>
              <a:spcAft>
                <a:spcPts val="300"/>
              </a:spcAft>
              <a:buNone/>
              <a:defRPr/>
            </a:pPr>
            <a:endParaRPr lang="en-US" sz="1800" i="1" dirty="0">
              <a:solidFill>
                <a:schemeClr val="tx2"/>
              </a:solidFill>
              <a:latin typeface="Arial" panose="020B0604020202020204" pitchFamily="34" charset="0"/>
              <a:ea typeface="Segoe UI" panose="020B0502040204020203" pitchFamily="34" charset="0"/>
              <a:cs typeface="Arial" panose="020B0604020202020204" pitchFamily="34" charset="0"/>
            </a:endParaRPr>
          </a:p>
          <a:p>
            <a:pPr>
              <a:lnSpc>
                <a:spcPct val="100000"/>
              </a:lnSpc>
              <a:spcBef>
                <a:spcPts val="0"/>
              </a:spcBef>
              <a:spcAft>
                <a:spcPts val="300"/>
              </a:spcAft>
              <a:buNone/>
              <a:defRPr/>
            </a:pPr>
            <a:r>
              <a:rPr lang="en-US" sz="2400" b="1" dirty="0">
                <a:solidFill>
                  <a:schemeClr val="tx2"/>
                </a:solidFill>
                <a:latin typeface="Arial" panose="020B0604020202020204" pitchFamily="34" charset="0"/>
                <a:cs typeface="Arial" panose="020B0604020202020204" pitchFamily="34" charset="0"/>
              </a:rPr>
              <a:t>NOTE: </a:t>
            </a:r>
          </a:p>
          <a:p>
            <a:pPr>
              <a:lnSpc>
                <a:spcPct val="100000"/>
              </a:lnSpc>
              <a:spcBef>
                <a:spcPts val="0"/>
              </a:spcBef>
              <a:spcAft>
                <a:spcPts val="30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Brokers </a:t>
            </a:r>
            <a:r>
              <a:rPr lang="en-US" sz="1800" u="sng" dirty="0">
                <a:solidFill>
                  <a:schemeClr val="tx2"/>
                </a:solidFill>
                <a:latin typeface="Arial" panose="020B0604020202020204" pitchFamily="34" charset="0"/>
                <a:cs typeface="Arial" panose="020B0604020202020204" pitchFamily="34" charset="0"/>
              </a:rPr>
              <a:t>may</a:t>
            </a:r>
            <a:r>
              <a:rPr lang="en-US" sz="1800" dirty="0">
                <a:solidFill>
                  <a:schemeClr val="tx2"/>
                </a:solidFill>
                <a:latin typeface="Arial" panose="020B0604020202020204" pitchFamily="34" charset="0"/>
                <a:cs typeface="Arial" panose="020B0604020202020204" pitchFamily="34" charset="0"/>
              </a:rPr>
              <a:t> make payments on behalf of their members using the </a:t>
            </a:r>
            <a:r>
              <a:rPr lang="en-US" sz="1800" u="sng" dirty="0">
                <a:solidFill>
                  <a:schemeClr val="tx2"/>
                </a:solidFill>
                <a:latin typeface="Arial" panose="020B0604020202020204" pitchFamily="34" charset="0"/>
                <a:cs typeface="Arial" panose="020B0604020202020204" pitchFamily="34" charset="0"/>
              </a:rPr>
              <a:t>member’s</a:t>
            </a:r>
            <a:r>
              <a:rPr lang="en-US" sz="1800" dirty="0">
                <a:solidFill>
                  <a:schemeClr val="tx2"/>
                </a:solidFill>
                <a:latin typeface="Arial" panose="020B0604020202020204" pitchFamily="34" charset="0"/>
                <a:cs typeface="Arial" panose="020B0604020202020204" pitchFamily="34" charset="0"/>
              </a:rPr>
              <a:t> mode of payment. </a:t>
            </a:r>
          </a:p>
          <a:p>
            <a:pPr>
              <a:lnSpc>
                <a:spcPct val="100000"/>
              </a:lnSpc>
              <a:spcBef>
                <a:spcPts val="0"/>
              </a:spcBef>
              <a:spcAft>
                <a:spcPts val="300"/>
              </a:spcAft>
              <a:buFont typeface="Wingdings" panose="05000000000000000000" pitchFamily="2" charset="2"/>
              <a:buChar char="§"/>
              <a:defRPr/>
            </a:pPr>
            <a:r>
              <a:rPr lang="en-US" sz="1800" dirty="0">
                <a:solidFill>
                  <a:schemeClr val="tx2"/>
                </a:solidFill>
                <a:latin typeface="Arial" panose="020B0604020202020204" pitchFamily="34" charset="0"/>
                <a:cs typeface="Arial" panose="020B0604020202020204" pitchFamily="34" charset="0"/>
              </a:rPr>
              <a:t>Brokers </a:t>
            </a:r>
            <a:r>
              <a:rPr lang="en-US" sz="1800" u="sng" dirty="0">
                <a:solidFill>
                  <a:schemeClr val="tx2"/>
                </a:solidFill>
                <a:latin typeface="Arial" panose="020B0604020202020204" pitchFamily="34" charset="0"/>
                <a:cs typeface="Arial" panose="020B0604020202020204" pitchFamily="34" charset="0"/>
              </a:rPr>
              <a:t>may never</a:t>
            </a:r>
            <a:r>
              <a:rPr lang="en-US" sz="1800" dirty="0">
                <a:solidFill>
                  <a:schemeClr val="tx2"/>
                </a:solidFill>
                <a:latin typeface="Arial" panose="020B0604020202020204" pitchFamily="34" charset="0"/>
                <a:cs typeface="Arial" panose="020B0604020202020204" pitchFamily="34" charset="0"/>
              </a:rPr>
              <a:t> make payments for their members using the </a:t>
            </a:r>
            <a:r>
              <a:rPr lang="en-US" sz="1800" u="sng" dirty="0">
                <a:solidFill>
                  <a:schemeClr val="tx2"/>
                </a:solidFill>
                <a:latin typeface="Arial" panose="020B0604020202020204" pitchFamily="34" charset="0"/>
                <a:cs typeface="Arial" panose="020B0604020202020204" pitchFamily="34" charset="0"/>
              </a:rPr>
              <a:t>broker’s</a:t>
            </a:r>
            <a:r>
              <a:rPr lang="en-US" sz="1800" dirty="0">
                <a:solidFill>
                  <a:schemeClr val="tx2"/>
                </a:solidFill>
                <a:latin typeface="Arial" panose="020B0604020202020204" pitchFamily="34" charset="0"/>
                <a:cs typeface="Arial" panose="020B0604020202020204" pitchFamily="34" charset="0"/>
              </a:rPr>
              <a:t> mode of payment.</a:t>
            </a:r>
          </a:p>
          <a:p>
            <a:pPr marL="0" indent="0">
              <a:lnSpc>
                <a:spcPct val="100000"/>
              </a:lnSpc>
              <a:spcBef>
                <a:spcPts val="0"/>
              </a:spcBef>
              <a:spcAft>
                <a:spcPts val="300"/>
              </a:spcAft>
              <a:buNone/>
              <a:defRPr/>
            </a:pPr>
            <a:endParaRPr lang="en-US" sz="1800" i="1" dirty="0">
              <a:solidFill>
                <a:schemeClr val="tx2"/>
              </a:solidFill>
              <a:latin typeface="Arial" panose="020B0604020202020204" pitchFamily="34" charset="0"/>
              <a:ea typeface="Segoe UI" panose="020B0502040204020203" pitchFamily="34" charset="0"/>
              <a:cs typeface="Arial" panose="020B0604020202020204" pitchFamily="34" charset="0"/>
            </a:endParaRPr>
          </a:p>
          <a:p>
            <a:pPr marL="0" indent="0">
              <a:buNone/>
            </a:pPr>
            <a:endParaRPr lang="en-US" dirty="0">
              <a:solidFill>
                <a:schemeClr val="tx2"/>
              </a:solidFill>
            </a:endParaRPr>
          </a:p>
        </p:txBody>
      </p:sp>
    </p:spTree>
    <p:extLst>
      <p:ext uri="{BB962C8B-B14F-4D97-AF65-F5344CB8AC3E}">
        <p14:creationId xmlns:p14="http://schemas.microsoft.com/office/powerpoint/2010/main" val="631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A0F47-D0E0-4D72-9E6A-F6134C200550}"/>
              </a:ext>
            </a:extLst>
          </p:cNvPr>
          <p:cNvSpPr txBox="1">
            <a:spLocks/>
          </p:cNvSpPr>
          <p:nvPr/>
        </p:nvSpPr>
        <p:spPr>
          <a:xfrm>
            <a:off x="365760" y="1188720"/>
            <a:ext cx="8412480" cy="4518056"/>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Font typeface="Wingdings" charset="2"/>
              <a:buNone/>
              <a:defRPr/>
            </a:pPr>
            <a:r>
              <a:rPr lang="en-US" sz="2000" b="1" dirty="0">
                <a:solidFill>
                  <a:schemeClr val="tx2"/>
                </a:solidFill>
              </a:rPr>
              <a:t>Potential Consequences of Engaging in Inappropriate or Prohibited Marketing/Sales Activities</a:t>
            </a:r>
            <a:r>
              <a:rPr lang="en-US" sz="2000" dirty="0">
                <a:solidFill>
                  <a:schemeClr val="tx2"/>
                </a:solidFill>
              </a:rPr>
              <a:t>:</a:t>
            </a:r>
          </a:p>
          <a:p>
            <a:pPr>
              <a:lnSpc>
                <a:spcPct val="100000"/>
              </a:lnSpc>
              <a:spcBef>
                <a:spcPts val="0"/>
              </a:spcBef>
              <a:spcAft>
                <a:spcPts val="300"/>
              </a:spcAft>
              <a:buFont typeface="Wingdings" pitchFamily="2" charset="2"/>
              <a:buChar char="§"/>
              <a:defRPr/>
            </a:pPr>
            <a:r>
              <a:rPr lang="en-US" dirty="0">
                <a:solidFill>
                  <a:srgbClr val="0070C0"/>
                </a:solidFill>
              </a:rPr>
              <a:t>Disciplinary action</a:t>
            </a:r>
          </a:p>
          <a:p>
            <a:pPr>
              <a:lnSpc>
                <a:spcPct val="100000"/>
              </a:lnSpc>
              <a:spcBef>
                <a:spcPts val="0"/>
              </a:spcBef>
              <a:spcAft>
                <a:spcPts val="300"/>
              </a:spcAft>
              <a:buFont typeface="Wingdings" pitchFamily="2" charset="2"/>
              <a:buChar char="§"/>
              <a:defRPr/>
            </a:pPr>
            <a:r>
              <a:rPr lang="en-US" dirty="0">
                <a:solidFill>
                  <a:srgbClr val="0070C0"/>
                </a:solidFill>
              </a:rPr>
              <a:t>Appointment termination</a:t>
            </a:r>
          </a:p>
          <a:p>
            <a:pPr>
              <a:lnSpc>
                <a:spcPct val="100000"/>
              </a:lnSpc>
              <a:spcBef>
                <a:spcPts val="0"/>
              </a:spcBef>
              <a:spcAft>
                <a:spcPts val="1200"/>
              </a:spcAft>
              <a:buFont typeface="Wingdings" pitchFamily="2" charset="2"/>
              <a:buChar char="§"/>
              <a:defRPr/>
            </a:pPr>
            <a:r>
              <a:rPr lang="en-US" dirty="0">
                <a:solidFill>
                  <a:srgbClr val="0070C0"/>
                </a:solidFill>
              </a:rPr>
              <a:t>Forfeiture of future compensation</a:t>
            </a:r>
          </a:p>
          <a:p>
            <a:pPr marL="0" indent="0">
              <a:lnSpc>
                <a:spcPct val="100000"/>
              </a:lnSpc>
              <a:spcBef>
                <a:spcPts val="0"/>
              </a:spcBef>
              <a:spcAft>
                <a:spcPts val="1800"/>
              </a:spcAft>
              <a:buFont typeface="Wingdings" charset="2"/>
              <a:buNone/>
              <a:defRPr/>
            </a:pPr>
            <a:r>
              <a:rPr lang="en-US" b="1" dirty="0">
                <a:solidFill>
                  <a:schemeClr val="tx2"/>
                </a:solidFill>
              </a:rPr>
              <a:t>Complaints received by members or prospective members in reference to a Broker with any aspect of the Health Plan’s operations, activities or behavior are addressed via the Complaints Tracking Module (CTM).</a:t>
            </a:r>
          </a:p>
          <a:p>
            <a:pPr marL="0" indent="0">
              <a:lnSpc>
                <a:spcPct val="100000"/>
              </a:lnSpc>
              <a:spcBef>
                <a:spcPts val="0"/>
              </a:spcBef>
              <a:spcAft>
                <a:spcPts val="1800"/>
              </a:spcAft>
              <a:buFont typeface="Wingdings" charset="2"/>
              <a:buNone/>
              <a:defRPr/>
            </a:pPr>
            <a:r>
              <a:rPr lang="en-US" b="1" dirty="0">
                <a:solidFill>
                  <a:schemeClr val="tx2"/>
                </a:solidFill>
              </a:rPr>
              <a:t>Members may contact Health First/</a:t>
            </a:r>
            <a:r>
              <a:rPr lang="en-US" b="1" dirty="0" err="1">
                <a:solidFill>
                  <a:schemeClr val="tx2"/>
                </a:solidFill>
              </a:rPr>
              <a:t>AdventHealth</a:t>
            </a:r>
            <a:r>
              <a:rPr lang="en-US" b="1" dirty="0">
                <a:solidFill>
                  <a:schemeClr val="tx2"/>
                </a:solidFill>
              </a:rPr>
              <a:t> Advantage Plans to file a grievance in writing or by telephone. </a:t>
            </a:r>
          </a:p>
          <a:p>
            <a:pPr marL="0" indent="0">
              <a:lnSpc>
                <a:spcPct val="100000"/>
              </a:lnSpc>
              <a:spcBef>
                <a:spcPts val="0"/>
              </a:spcBef>
              <a:spcAft>
                <a:spcPts val="1800"/>
              </a:spcAft>
              <a:buNone/>
              <a:defRPr/>
            </a:pPr>
            <a:r>
              <a:rPr lang="en-US" b="1" dirty="0">
                <a:solidFill>
                  <a:schemeClr val="tx2"/>
                </a:solidFill>
              </a:rPr>
              <a:t>Health First/</a:t>
            </a:r>
            <a:r>
              <a:rPr lang="en-US" b="1" dirty="0" err="1">
                <a:solidFill>
                  <a:schemeClr val="tx2"/>
                </a:solidFill>
              </a:rPr>
              <a:t>AdventHealth</a:t>
            </a:r>
            <a:r>
              <a:rPr lang="en-US" b="1" dirty="0">
                <a:solidFill>
                  <a:schemeClr val="tx2"/>
                </a:solidFill>
              </a:rPr>
              <a:t> Advantage Plans will legally comply with all State Insurance Department investigations.</a:t>
            </a:r>
          </a:p>
        </p:txBody>
      </p:sp>
      <p:sp>
        <p:nvSpPr>
          <p:cNvPr id="4" name="Title 3">
            <a:extLst>
              <a:ext uri="{FF2B5EF4-FFF2-40B4-BE49-F238E27FC236}">
                <a16:creationId xmlns:a16="http://schemas.microsoft.com/office/drawing/2014/main" id="{630C7B72-99E2-47E3-B8CF-989BF96D42F3}"/>
              </a:ext>
            </a:extLst>
          </p:cNvPr>
          <p:cNvSpPr>
            <a:spLocks noGrp="1"/>
          </p:cNvSpPr>
          <p:nvPr>
            <p:ph type="title"/>
          </p:nvPr>
        </p:nvSpPr>
        <p:spPr>
          <a:xfrm>
            <a:off x="365760" y="365760"/>
            <a:ext cx="8412480" cy="566737"/>
          </a:xfrm>
        </p:spPr>
        <p:txBody>
          <a:bodyPr>
            <a:noAutofit/>
          </a:bodyPr>
          <a:lstStyle/>
          <a:p>
            <a:pPr>
              <a:defRPr/>
            </a:pPr>
            <a:r>
              <a:rPr lang="en-US" dirty="0"/>
              <a:t>Consequences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and Enrollment Procedures</a:t>
            </a:r>
          </a:p>
        </p:txBody>
      </p:sp>
      <p:sp>
        <p:nvSpPr>
          <p:cNvPr id="5" name="Title 1">
            <a:extLst>
              <a:ext uri="{FF2B5EF4-FFF2-40B4-BE49-F238E27FC236}">
                <a16:creationId xmlns:a16="http://schemas.microsoft.com/office/drawing/2014/main" id="{C8E619F1-19A5-4754-9EC7-36FB6E9789CB}"/>
              </a:ext>
            </a:extLst>
          </p:cNvPr>
          <p:cNvSpPr txBox="1">
            <a:spLocks/>
          </p:cNvSpPr>
          <p:nvPr/>
        </p:nvSpPr>
        <p:spPr>
          <a:xfrm>
            <a:off x="365759" y="1188720"/>
            <a:ext cx="8412480" cy="446088"/>
          </a:xfrm>
          <a:prstGeom prst="rect">
            <a:avLst/>
          </a:prstGeom>
        </p:spPr>
        <p:txBody>
          <a:bodyPr lIns="0" tIns="0" rIns="0" bIns="0" anchor="t" anchorCtr="0">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pPr algn="l" fontAlgn="auto">
              <a:spcAft>
                <a:spcPts val="0"/>
              </a:spcAft>
              <a:defRPr/>
            </a:pPr>
            <a:r>
              <a:rPr lang="en-US" altLang="en-US" sz="2400" dirty="0">
                <a:solidFill>
                  <a:schemeClr val="tx2"/>
                </a:solidFill>
                <a:latin typeface="Arial" panose="020B0604020202020204" pitchFamily="34" charset="0"/>
                <a:cs typeface="Arial" panose="020B0604020202020204" pitchFamily="34" charset="0"/>
              </a:rPr>
              <a:t>Does Your Enrollee Have Other Insurance?</a:t>
            </a:r>
          </a:p>
        </p:txBody>
      </p:sp>
      <p:sp>
        <p:nvSpPr>
          <p:cNvPr id="6" name="TextBox 5">
            <a:extLst>
              <a:ext uri="{FF2B5EF4-FFF2-40B4-BE49-F238E27FC236}">
                <a16:creationId xmlns:a16="http://schemas.microsoft.com/office/drawing/2014/main" id="{58A359BF-D682-4374-AA9B-38D880208F44}"/>
              </a:ext>
            </a:extLst>
          </p:cNvPr>
          <p:cNvSpPr txBox="1"/>
          <p:nvPr/>
        </p:nvSpPr>
        <p:spPr>
          <a:xfrm>
            <a:off x="2481263" y="2057992"/>
            <a:ext cx="6353175" cy="1461939"/>
          </a:xfrm>
          <a:prstGeom prst="rect">
            <a:avLst/>
          </a:prstGeom>
          <a:noFill/>
        </p:spPr>
        <p:txBody>
          <a:bodyPr lIns="0" tIns="0" rIns="0" bIns="0">
            <a:spAutoFit/>
          </a:bodyPr>
          <a:lstStyle/>
          <a:p>
            <a:pPr eaLnBrk="1" fontAlgn="auto" hangingPunct="1">
              <a:spcBef>
                <a:spcPts val="0"/>
              </a:spcBef>
              <a:spcAft>
                <a:spcPts val="300"/>
              </a:spcAft>
              <a:defRPr/>
            </a:pPr>
            <a:r>
              <a:rPr lang="en-US" dirty="0">
                <a:solidFill>
                  <a:schemeClr val="tx2"/>
                </a:solidFill>
                <a:latin typeface="Arial" panose="020B0604020202020204" pitchFamily="34" charset="0"/>
              </a:rPr>
              <a:t>If you currently have health coverage from an employer or union, joining a plan could:</a:t>
            </a:r>
          </a:p>
          <a:p>
            <a:pPr marL="261938" indent="-261938" eaLnBrk="1" fontAlgn="auto" hangingPunct="1">
              <a:spcBef>
                <a:spcPts val="0"/>
              </a:spcBef>
              <a:spcAft>
                <a:spcPts val="300"/>
              </a:spcAft>
              <a:buFont typeface="Wingdings" panose="05000000000000000000" pitchFamily="2" charset="2"/>
              <a:buChar char="§"/>
              <a:defRPr/>
            </a:pPr>
            <a:r>
              <a:rPr lang="en-US" dirty="0">
                <a:solidFill>
                  <a:schemeClr val="tx2"/>
                </a:solidFill>
                <a:latin typeface="Arial" panose="020B0604020202020204" pitchFamily="34" charset="0"/>
              </a:rPr>
              <a:t>Affect your employer or union health benefits, including prescription drug coverage </a:t>
            </a:r>
          </a:p>
          <a:p>
            <a:pPr marL="261938" indent="-261938" eaLnBrk="1" fontAlgn="auto" hangingPunct="1">
              <a:spcBef>
                <a:spcPts val="0"/>
              </a:spcBef>
              <a:spcAft>
                <a:spcPts val="300"/>
              </a:spcAft>
              <a:buFont typeface="Wingdings" panose="05000000000000000000" pitchFamily="2" charset="2"/>
              <a:buChar char="§"/>
              <a:defRPr/>
            </a:pPr>
            <a:r>
              <a:rPr lang="en-US" dirty="0">
                <a:solidFill>
                  <a:schemeClr val="tx2"/>
                </a:solidFill>
                <a:latin typeface="Arial" panose="020B0604020202020204" pitchFamily="34" charset="0"/>
              </a:rPr>
              <a:t>Cause loss of your employer or union coverage</a:t>
            </a:r>
            <a:r>
              <a:rPr lang="en-US" b="1" dirty="0">
                <a:solidFill>
                  <a:schemeClr val="tx2"/>
                </a:solidFill>
                <a:latin typeface="Arial" panose="020B0604020202020204" pitchFamily="34" charset="0"/>
              </a:rPr>
              <a:t>	</a:t>
            </a:r>
          </a:p>
        </p:txBody>
      </p:sp>
      <p:pic>
        <p:nvPicPr>
          <p:cNvPr id="7" name="Picture 2" descr="C:\Documents and Settings\MA100338\Local Settings\Temporary Internet Files\Content.IE5\IOJJQL9N\Stop-Sign-13498-large[1].png">
            <a:extLst>
              <a:ext uri="{FF2B5EF4-FFF2-40B4-BE49-F238E27FC236}">
                <a16:creationId xmlns:a16="http://schemas.microsoft.com/office/drawing/2014/main" id="{7AD0198D-88B6-4B88-B487-FA4C1F4EE407}"/>
              </a:ext>
            </a:extLst>
          </p:cNvPr>
          <p:cNvPicPr>
            <a:picLocks noChangeAspect="1" noChangeArrowheads="1"/>
          </p:cNvPicPr>
          <p:nvPr/>
        </p:nvPicPr>
        <p:blipFill>
          <a:blip r:embed="rId2"/>
          <a:srcRect/>
          <a:stretch>
            <a:fillRect/>
          </a:stretch>
        </p:blipFill>
        <p:spPr>
          <a:xfrm>
            <a:off x="330200" y="1891561"/>
            <a:ext cx="1841500" cy="1814512"/>
          </a:xfrm>
          <a:prstGeom prst="rect">
            <a:avLst/>
          </a:prstGeom>
          <a:effectLst>
            <a:outerShdw blurRad="50800" dist="50800" dir="5400000" algn="ctr" rotWithShape="0">
              <a:srgbClr val="000000">
                <a:alpha val="0"/>
              </a:srgbClr>
            </a:outerShdw>
          </a:effectLst>
        </p:spPr>
      </p:pic>
      <p:sp>
        <p:nvSpPr>
          <p:cNvPr id="8" name="TextBox 6">
            <a:extLst>
              <a:ext uri="{FF2B5EF4-FFF2-40B4-BE49-F238E27FC236}">
                <a16:creationId xmlns:a16="http://schemas.microsoft.com/office/drawing/2014/main" id="{E0859E70-F698-4879-9266-8657D9942869}"/>
              </a:ext>
            </a:extLst>
          </p:cNvPr>
          <p:cNvSpPr txBox="1">
            <a:spLocks noChangeArrowheads="1"/>
          </p:cNvSpPr>
          <p:nvPr/>
        </p:nvSpPr>
        <p:spPr bwMode="auto">
          <a:xfrm>
            <a:off x="365760" y="4284285"/>
            <a:ext cx="84124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chemeClr val="tx2"/>
                </a:solidFill>
                <a:latin typeface="Arial" panose="020B0604020202020204" pitchFamily="34" charset="0"/>
              </a:rPr>
              <a:t>Important:  </a:t>
            </a:r>
            <a:r>
              <a:rPr lang="en-US" altLang="en-US" dirty="0">
                <a:solidFill>
                  <a:schemeClr val="tx2"/>
                </a:solidFill>
                <a:latin typeface="Arial" panose="020B0604020202020204" pitchFamily="34" charset="0"/>
              </a:rPr>
              <a:t>Read the communications your employer or union sends. If you have questions, visit their website or contact the office listed in their communications. If there isn’t any information on whom to contact, your benefits administrator or the office that answers questions about your coverage can help. </a:t>
            </a:r>
            <a:r>
              <a:rPr lang="en-US" altLang="en-US" sz="2400" dirty="0">
                <a:solidFill>
                  <a:schemeClr val="tx2"/>
                </a:solidFill>
                <a:latin typeface="Arial" panose="020B0604020202020204" pitchFamily="34" charset="0"/>
              </a:rPr>
              <a:t>	</a:t>
            </a:r>
          </a:p>
          <a:p>
            <a:pPr eaLnBrk="1" hangingPunct="1"/>
            <a:endParaRPr lang="en-US" altLang="en-US" sz="1200" dirty="0">
              <a:solidFill>
                <a:schemeClr val="tx2"/>
              </a:solidFill>
              <a:latin typeface="Arial" panose="020B0604020202020204" pitchFamily="34" charset="0"/>
            </a:endParaRPr>
          </a:p>
        </p:txBody>
      </p:sp>
    </p:spTree>
    <p:extLst>
      <p:ext uri="{BB962C8B-B14F-4D97-AF65-F5344CB8AC3E}">
        <p14:creationId xmlns:p14="http://schemas.microsoft.com/office/powerpoint/2010/main" val="59699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latin typeface="Arial" panose="020B0604020202020204" pitchFamily="34" charset="0"/>
                <a:cs typeface="Arial" panose="020B0604020202020204" pitchFamily="34" charset="0"/>
              </a:rPr>
              <a:t>What to Expect Next</a:t>
            </a:r>
            <a:endParaRPr lang="en-US" dirty="0"/>
          </a:p>
        </p:txBody>
      </p:sp>
      <p:sp>
        <p:nvSpPr>
          <p:cNvPr id="4" name="Content Placeholder 2">
            <a:extLst>
              <a:ext uri="{FF2B5EF4-FFF2-40B4-BE49-F238E27FC236}">
                <a16:creationId xmlns:a16="http://schemas.microsoft.com/office/drawing/2014/main" id="{269F244E-4C59-4080-947D-A334DABA261C}"/>
              </a:ext>
            </a:extLst>
          </p:cNvPr>
          <p:cNvSpPr txBox="1">
            <a:spLocks/>
          </p:cNvSpPr>
          <p:nvPr/>
        </p:nvSpPr>
        <p:spPr>
          <a:xfrm>
            <a:off x="365760" y="1188720"/>
            <a:ext cx="8412480" cy="4711700"/>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Font typeface="Wingdings" charset="2"/>
              <a:buNone/>
              <a:defRPr/>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Within </a:t>
            </a:r>
            <a:r>
              <a:rPr lang="en-US" sz="2000" b="1" u="sng" dirty="0">
                <a:solidFill>
                  <a:schemeClr val="tx2"/>
                </a:solidFill>
                <a:latin typeface="Arial" panose="020B0604020202020204" pitchFamily="34" charset="0"/>
                <a:ea typeface="Calibri" panose="020F0502020204030204" pitchFamily="34" charset="0"/>
                <a:cs typeface="Arial" panose="020B0604020202020204" pitchFamily="34" charset="0"/>
              </a:rPr>
              <a:t>10</a:t>
            </a: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 calendar days, a member will receive:</a:t>
            </a:r>
          </a:p>
          <a:p>
            <a:pPr>
              <a:lnSpc>
                <a:spcPct val="100000"/>
              </a:lnSpc>
              <a:spcBef>
                <a:spcPts val="0"/>
              </a:spcBef>
              <a:spcAft>
                <a:spcPts val="1200"/>
              </a:spcAft>
              <a:buFont typeface="Wingdings" panose="05000000000000000000" pitchFamily="2" charset="2"/>
              <a:buChar char=""/>
              <a:defRP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An acknowledgment letter showing their member number, plan name and effective date. This can be used as proof of coverage until he/she receives their ID card.</a:t>
            </a:r>
          </a:p>
          <a:p>
            <a:pPr marL="0" indent="0">
              <a:lnSpc>
                <a:spcPct val="100000"/>
              </a:lnSpc>
              <a:spcBef>
                <a:spcPts val="0"/>
              </a:spcBef>
              <a:spcAft>
                <a:spcPts val="300"/>
              </a:spcAft>
              <a:buFont typeface="Wingdings" charset="2"/>
              <a:buNone/>
              <a:defRPr/>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Within </a:t>
            </a:r>
            <a:r>
              <a:rPr lang="en-US" sz="2000" b="1" u="sng" dirty="0">
                <a:solidFill>
                  <a:schemeClr val="tx2"/>
                </a:solidFill>
                <a:latin typeface="Arial" panose="020B0604020202020204" pitchFamily="34" charset="0"/>
                <a:ea typeface="Calibri" panose="020F0502020204030204" pitchFamily="34" charset="0"/>
                <a:cs typeface="Arial" panose="020B0604020202020204" pitchFamily="34" charset="0"/>
              </a:rPr>
              <a:t>15</a:t>
            </a: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 calendar days, a member will receive</a:t>
            </a: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spcAft>
                <a:spcPts val="300"/>
              </a:spcAft>
              <a:buFont typeface="Wingdings" panose="05000000000000000000" pitchFamily="2" charset="2"/>
              <a:buChar char=""/>
              <a:defRP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An enrollment verification letter. This letter verifies their enrollment request into our plan. </a:t>
            </a:r>
          </a:p>
          <a:p>
            <a:pPr>
              <a:lnSpc>
                <a:spcPct val="100000"/>
              </a:lnSpc>
              <a:spcBef>
                <a:spcPts val="0"/>
              </a:spcBef>
              <a:spcAft>
                <a:spcPts val="1200"/>
              </a:spcAft>
              <a:buFont typeface="Wingdings" panose="05000000000000000000" pitchFamily="2" charset="2"/>
              <a:buChar char=""/>
              <a:defRP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  member ID card that will be used for all medical and prescription needs in place of the red, white and blue Medicare card.</a:t>
            </a:r>
          </a:p>
          <a:p>
            <a:pPr marL="0" indent="0">
              <a:lnSpc>
                <a:spcPct val="100000"/>
              </a:lnSpc>
              <a:spcBef>
                <a:spcPts val="0"/>
              </a:spcBef>
              <a:spcAft>
                <a:spcPts val="300"/>
              </a:spcAft>
              <a:buFont typeface="Wingdings" charset="2"/>
              <a:buNone/>
              <a:defRPr/>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Within </a:t>
            </a:r>
            <a:r>
              <a:rPr lang="en-US" sz="2000" b="1" u="sng" dirty="0">
                <a:solidFill>
                  <a:schemeClr val="tx2"/>
                </a:solidFill>
                <a:latin typeface="Arial" panose="020B0604020202020204" pitchFamily="34" charset="0"/>
                <a:ea typeface="Calibri" panose="020F0502020204030204" pitchFamily="34" charset="0"/>
                <a:cs typeface="Arial" panose="020B0604020202020204" pitchFamily="34" charset="0"/>
              </a:rPr>
              <a:t>90</a:t>
            </a: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 calendar days, a member will receive:</a:t>
            </a:r>
          </a:p>
          <a:p>
            <a:pPr>
              <a:lnSpc>
                <a:spcPct val="100000"/>
              </a:lnSpc>
              <a:spcBef>
                <a:spcPts val="0"/>
              </a:spcBef>
              <a:spcAft>
                <a:spcPts val="600"/>
              </a:spcAft>
              <a:buFont typeface="Wingdings" panose="05000000000000000000" pitchFamily="2" charset="2"/>
              <a:buChar char="§"/>
              <a:defRP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 welcome call from the Member Engagement Department.</a:t>
            </a:r>
            <a:endParaRPr lang="en-US" sz="1900" dirty="0">
              <a:solidFill>
                <a:schemeClr val="tx2"/>
              </a:solidFill>
            </a:endParaRPr>
          </a:p>
          <a:p>
            <a:pPr fontAlgn="auto">
              <a:lnSpc>
                <a:spcPct val="100000"/>
              </a:lnSpc>
              <a:spcBef>
                <a:spcPts val="0"/>
              </a:spcBef>
              <a:spcAft>
                <a:spcPts val="600"/>
              </a:spcAft>
              <a:defRPr/>
            </a:pPr>
            <a:endParaRPr lang="en-US" sz="1900" dirty="0">
              <a:solidFill>
                <a:schemeClr val="tx2"/>
              </a:solidFill>
            </a:endParaRPr>
          </a:p>
        </p:txBody>
      </p:sp>
    </p:spTree>
    <p:extLst>
      <p:ext uri="{BB962C8B-B14F-4D97-AF65-F5344CB8AC3E}">
        <p14:creationId xmlns:p14="http://schemas.microsoft.com/office/powerpoint/2010/main" val="347129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latin typeface="Arial" panose="020B0604020202020204" pitchFamily="34" charset="0"/>
                <a:cs typeface="Arial" panose="020B0604020202020204" pitchFamily="34" charset="0"/>
              </a:rPr>
              <a:t>What to Expect Next</a:t>
            </a:r>
            <a:endParaRPr lang="en-US" dirty="0"/>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a:lnSpc>
                <a:spcPct val="100000"/>
              </a:lnSpc>
              <a:spcBef>
                <a:spcPts val="0"/>
              </a:spcBef>
              <a:spcAft>
                <a:spcPts val="1200"/>
              </a:spcAft>
              <a:buNone/>
            </a:pPr>
            <a:r>
              <a:rPr lang="en-US" altLang="en-US" sz="1800" dirty="0">
                <a:solidFill>
                  <a:schemeClr val="tx2"/>
                </a:solidFill>
                <a:latin typeface="Arial" panose="020B0604020202020204" pitchFamily="34" charset="0"/>
                <a:cs typeface="Arial" panose="020B0604020202020204" pitchFamily="34" charset="0"/>
              </a:rPr>
              <a:t>In 2022, the members’ Evidence of Coverage (EOC), Formulary and Provider/ Pharmacy Directory will NOT be included in the Annual Notice of Change mailing. </a:t>
            </a:r>
          </a:p>
          <a:p>
            <a:pPr marL="0" indent="0">
              <a:lnSpc>
                <a:spcPct val="100000"/>
              </a:lnSpc>
              <a:spcBef>
                <a:spcPts val="0"/>
              </a:spcBef>
              <a:spcAft>
                <a:spcPts val="300"/>
              </a:spcAft>
              <a:buNone/>
            </a:pPr>
            <a:r>
              <a:rPr lang="en-US" altLang="en-US" sz="1800" dirty="0">
                <a:solidFill>
                  <a:schemeClr val="tx2"/>
                </a:solidFill>
                <a:latin typeface="Arial" panose="020B0604020202020204" pitchFamily="34" charset="0"/>
                <a:cs typeface="Arial" panose="020B0604020202020204" pitchFamily="34" charset="0"/>
              </a:rPr>
              <a:t>Annual Notice of Changes mailings will include the ANOC Postcard, which will contain instructions to order hard copies of the following 2022 plan documents:</a:t>
            </a:r>
          </a:p>
          <a:p>
            <a:pPr marL="230188" indent="-230188">
              <a:lnSpc>
                <a:spcPct val="100000"/>
              </a:lnSpc>
              <a:spcBef>
                <a:spcPts val="0"/>
              </a:spcBef>
              <a:spcAft>
                <a:spcPts val="300"/>
              </a:spcAft>
              <a:buClr>
                <a:srgbClr val="252525"/>
              </a:buClr>
              <a:buFont typeface="Wingdings" panose="05000000000000000000" pitchFamily="2" charset="2"/>
              <a:buChar char="§"/>
            </a:pPr>
            <a:r>
              <a:rPr lang="en-US" altLang="en-US" sz="1800" dirty="0">
                <a:solidFill>
                  <a:schemeClr val="tx2"/>
                </a:solidFill>
                <a:latin typeface="Arial" panose="020B0604020202020204" pitchFamily="34" charset="0"/>
                <a:cs typeface="Arial" panose="020B0604020202020204" pitchFamily="34" charset="0"/>
              </a:rPr>
              <a:t>2022 Evidence of Coverage</a:t>
            </a:r>
          </a:p>
          <a:p>
            <a:pPr marL="230188" indent="-230188">
              <a:lnSpc>
                <a:spcPct val="100000"/>
              </a:lnSpc>
              <a:spcBef>
                <a:spcPts val="0"/>
              </a:spcBef>
              <a:spcAft>
                <a:spcPts val="300"/>
              </a:spcAft>
              <a:buClr>
                <a:srgbClr val="252525"/>
              </a:buClr>
              <a:buFont typeface="Wingdings" panose="05000000000000000000" pitchFamily="2" charset="2"/>
              <a:buChar char="§"/>
            </a:pPr>
            <a:r>
              <a:rPr lang="en-US" altLang="en-US" sz="1800" dirty="0">
                <a:solidFill>
                  <a:schemeClr val="tx2"/>
                </a:solidFill>
                <a:latin typeface="Arial" panose="020B0604020202020204" pitchFamily="34" charset="0"/>
                <a:cs typeface="Arial" panose="020B0604020202020204" pitchFamily="34" charset="0"/>
              </a:rPr>
              <a:t>2022 Provider/Pharmacy Directory</a:t>
            </a:r>
          </a:p>
          <a:p>
            <a:pPr marL="230188" indent="-230188">
              <a:lnSpc>
                <a:spcPct val="100000"/>
              </a:lnSpc>
              <a:spcBef>
                <a:spcPts val="0"/>
              </a:spcBef>
              <a:buClr>
                <a:srgbClr val="252525"/>
              </a:buClr>
              <a:buFont typeface="Wingdings" panose="05000000000000000000" pitchFamily="2" charset="2"/>
              <a:buChar char="§"/>
            </a:pPr>
            <a:r>
              <a:rPr lang="en-US" altLang="en-US" sz="1800" dirty="0">
                <a:solidFill>
                  <a:schemeClr val="tx2"/>
                </a:solidFill>
                <a:latin typeface="Arial" panose="020B0604020202020204" pitchFamily="34" charset="0"/>
                <a:cs typeface="Arial" panose="020B0604020202020204" pitchFamily="34" charset="0"/>
              </a:rPr>
              <a:t>2022 Prescription Drug Formulary</a:t>
            </a:r>
          </a:p>
          <a:p>
            <a:pPr marL="0" indent="0">
              <a:lnSpc>
                <a:spcPct val="100000"/>
              </a:lnSpc>
              <a:spcBef>
                <a:spcPts val="0"/>
              </a:spcBef>
              <a:buNone/>
            </a:pPr>
            <a:endParaRPr lang="en-US" altLang="en-US" sz="18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800" dirty="0">
              <a:solidFill>
                <a:schemeClr val="tx2"/>
              </a:solidFill>
            </a:endParaRPr>
          </a:p>
        </p:txBody>
      </p:sp>
    </p:spTree>
    <p:extLst>
      <p:ext uri="{BB962C8B-B14F-4D97-AF65-F5344CB8AC3E}">
        <p14:creationId xmlns:p14="http://schemas.microsoft.com/office/powerpoint/2010/main" val="89887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bject 5">
            <a:extLst>
              <a:ext uri="{FF2B5EF4-FFF2-40B4-BE49-F238E27FC236}">
                <a16:creationId xmlns:a16="http://schemas.microsoft.com/office/drawing/2014/main" id="{9658D933-4425-4EE0-A003-60984E50857C}"/>
              </a:ext>
            </a:extLst>
          </p:cNvPr>
          <p:cNvSpPr>
            <a:spLocks noGrp="1" noChangeArrowheads="1"/>
          </p:cNvSpPr>
          <p:nvPr>
            <p:ph sz="quarter" idx="10"/>
          </p:nvPr>
        </p:nvSpPr>
        <p:spPr>
          <a:xfrm>
            <a:off x="365760" y="1188720"/>
            <a:ext cx="8412480" cy="3408625"/>
          </a:xfrm>
        </p:spPr>
        <p:txBody>
          <a:bodyPr lIns="0" tIns="0" rIns="0" bIns="0">
            <a:spAutoFit/>
          </a:bodyPr>
          <a:lstStyle/>
          <a:p>
            <a:pPr marL="0" indent="0" eaLnBrk="1" hangingPunct="1">
              <a:lnSpc>
                <a:spcPct val="100000"/>
              </a:lnSpc>
              <a:spcBef>
                <a:spcPts val="0"/>
              </a:spcBef>
              <a:spcAft>
                <a:spcPts val="300"/>
              </a:spcAft>
              <a:buClr>
                <a:srgbClr val="252525"/>
              </a:buClr>
              <a:buFont typeface="Wingdings" panose="05000000000000000000" pitchFamily="2" charset="2"/>
              <a:buNone/>
              <a:tabLst>
                <a:tab pos="312738" algn="l"/>
              </a:tabLst>
            </a:pPr>
            <a:r>
              <a:rPr lang="en-US" altLang="en-US" sz="2400" dirty="0">
                <a:solidFill>
                  <a:schemeClr val="tx2"/>
                </a:solidFill>
                <a:latin typeface="Arial" panose="020B0604020202020204" pitchFamily="34" charset="0"/>
                <a:cs typeface="Arial" panose="020B0604020202020204" pitchFamily="34" charset="0"/>
              </a:rPr>
              <a:t>Members may order an Evidence of Coverage, Provider/Pharmacy Directory and Prescription Drug Formulary in one of three ways:</a:t>
            </a:r>
          </a:p>
          <a:p>
            <a:pPr marL="230188" indent="-230188">
              <a:lnSpc>
                <a:spcPct val="100000"/>
              </a:lnSpc>
              <a:spcBef>
                <a:spcPts val="0"/>
              </a:spcBef>
              <a:spcAft>
                <a:spcPts val="300"/>
              </a:spcAft>
              <a:buClr>
                <a:srgbClr val="252525"/>
              </a:buClr>
              <a:buFont typeface="Wingdings" panose="05000000000000000000" pitchFamily="2" charset="2"/>
              <a:buChar char="§"/>
            </a:pPr>
            <a:r>
              <a:rPr lang="en-US" altLang="en-US" sz="1800" dirty="0">
                <a:solidFill>
                  <a:schemeClr val="tx2"/>
                </a:solidFill>
                <a:latin typeface="Arial" panose="020B0604020202020204" pitchFamily="34" charset="0"/>
                <a:cs typeface="Arial" panose="020B0604020202020204" pitchFamily="34" charset="0"/>
              </a:rPr>
              <a:t>Order online through our Health First Health Plans or </a:t>
            </a:r>
            <a:r>
              <a:rPr lang="en-US" altLang="en-US" sz="1800" dirty="0" err="1">
                <a:solidFill>
                  <a:schemeClr val="tx2"/>
                </a:solidFill>
                <a:latin typeface="Arial" panose="020B0604020202020204" pitchFamily="34" charset="0"/>
                <a:cs typeface="Arial" panose="020B0604020202020204" pitchFamily="34" charset="0"/>
              </a:rPr>
              <a:t>AdventHealth</a:t>
            </a:r>
            <a:r>
              <a:rPr lang="en-US" altLang="en-US" sz="1800" dirty="0">
                <a:solidFill>
                  <a:schemeClr val="tx2"/>
                </a:solidFill>
                <a:latin typeface="Arial" panose="020B0604020202020204" pitchFamily="34" charset="0"/>
                <a:cs typeface="Arial" panose="020B0604020202020204" pitchFamily="34" charset="0"/>
              </a:rPr>
              <a:t> Advantage Plans websites, or</a:t>
            </a:r>
          </a:p>
          <a:p>
            <a:pPr marL="230188" indent="-230188">
              <a:lnSpc>
                <a:spcPct val="100000"/>
              </a:lnSpc>
              <a:spcBef>
                <a:spcPts val="0"/>
              </a:spcBef>
              <a:spcAft>
                <a:spcPts val="300"/>
              </a:spcAft>
              <a:buClr>
                <a:srgbClr val="252525"/>
              </a:buClr>
              <a:buFont typeface="Wingdings" panose="05000000000000000000" pitchFamily="2" charset="2"/>
              <a:buChar char="§"/>
            </a:pPr>
            <a:r>
              <a:rPr lang="en-US" altLang="en-US" sz="1800" dirty="0">
                <a:solidFill>
                  <a:schemeClr val="tx2"/>
                </a:solidFill>
                <a:latin typeface="Arial" panose="020B0604020202020204" pitchFamily="34" charset="0"/>
                <a:cs typeface="Arial" panose="020B0604020202020204" pitchFamily="34" charset="0"/>
              </a:rPr>
              <a:t>By contacting Customer Service via the phone number listed on the post card, callers will have the option from the phone menu to order their documents. This option will connect the caller to a live representative for assistance, or</a:t>
            </a:r>
          </a:p>
          <a:p>
            <a:pPr marL="230188" indent="-230188">
              <a:lnSpc>
                <a:spcPct val="100000"/>
              </a:lnSpc>
              <a:spcBef>
                <a:spcPts val="0"/>
              </a:spcBef>
              <a:spcAft>
                <a:spcPts val="300"/>
              </a:spcAft>
              <a:buClr>
                <a:srgbClr val="252525"/>
              </a:buClr>
              <a:buFont typeface="Wingdings" panose="05000000000000000000" pitchFamily="2" charset="2"/>
              <a:buChar char="§"/>
            </a:pPr>
            <a:r>
              <a:rPr lang="en-US" altLang="en-US" sz="1800" dirty="0">
                <a:solidFill>
                  <a:schemeClr val="tx2"/>
                </a:solidFill>
                <a:latin typeface="Arial" panose="020B0604020202020204" pitchFamily="34" charset="0"/>
                <a:cs typeface="Arial" panose="020B0604020202020204" pitchFamily="34" charset="0"/>
              </a:rPr>
              <a:t>In person</a:t>
            </a:r>
          </a:p>
          <a:p>
            <a:pPr marL="0" indent="0" eaLnBrk="1" hangingPunct="1">
              <a:lnSpc>
                <a:spcPct val="100000"/>
              </a:lnSpc>
              <a:spcBef>
                <a:spcPts val="600"/>
              </a:spcBef>
              <a:spcAft>
                <a:spcPts val="600"/>
              </a:spcAft>
              <a:buClr>
                <a:srgbClr val="252525"/>
              </a:buClr>
              <a:buFont typeface="Wingdings" panose="05000000000000000000" pitchFamily="2" charset="2"/>
              <a:buNone/>
              <a:tabLst>
                <a:tab pos="312738" algn="l"/>
              </a:tabLst>
            </a:pPr>
            <a:endParaRPr lang="en-US" altLang="en-US" sz="2400" dirty="0">
              <a:solidFill>
                <a:schemeClr val="tx2"/>
              </a:solidFill>
              <a:latin typeface="Arial" panose="020B0604020202020204" pitchFamily="34" charset="0"/>
              <a:cs typeface="Arial" panose="020B0604020202020204" pitchFamily="34" charset="0"/>
            </a:endParaRPr>
          </a:p>
        </p:txBody>
      </p:sp>
      <p:sp>
        <p:nvSpPr>
          <p:cNvPr id="72708" name="object 12">
            <a:extLst>
              <a:ext uri="{FF2B5EF4-FFF2-40B4-BE49-F238E27FC236}">
                <a16:creationId xmlns:a16="http://schemas.microsoft.com/office/drawing/2014/main" id="{3B415119-5251-46DF-8B55-8C68132A4BE1}"/>
              </a:ext>
            </a:extLst>
          </p:cNvPr>
          <p:cNvSpPr txBox="1">
            <a:spLocks noChangeArrowheads="1"/>
          </p:cNvSpPr>
          <p:nvPr/>
        </p:nvSpPr>
        <p:spPr bwMode="auto">
          <a:xfrm>
            <a:off x="1828800" y="5272088"/>
            <a:ext cx="548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312738" algn="l"/>
              </a:tabLst>
              <a:defRPr>
                <a:solidFill>
                  <a:schemeClr val="tx1"/>
                </a:solidFill>
                <a:latin typeface="Calibri" panose="020F0502020204030204" pitchFamily="34" charset="0"/>
              </a:defRPr>
            </a:lvl1pPr>
            <a:lvl2pPr marL="742950" indent="-285750">
              <a:tabLst>
                <a:tab pos="312738" algn="l"/>
              </a:tabLst>
              <a:defRPr>
                <a:solidFill>
                  <a:schemeClr val="tx1"/>
                </a:solidFill>
                <a:latin typeface="Calibri" panose="020F0502020204030204" pitchFamily="34" charset="0"/>
              </a:defRPr>
            </a:lvl2pPr>
            <a:lvl3pPr marL="1143000" indent="-228600">
              <a:tabLst>
                <a:tab pos="312738" algn="l"/>
              </a:tabLst>
              <a:defRPr>
                <a:solidFill>
                  <a:schemeClr val="tx1"/>
                </a:solidFill>
                <a:latin typeface="Calibri" panose="020F0502020204030204" pitchFamily="34" charset="0"/>
              </a:defRPr>
            </a:lvl3pPr>
            <a:lvl4pPr marL="1600200" indent="-228600">
              <a:tabLst>
                <a:tab pos="312738" algn="l"/>
              </a:tabLst>
              <a:defRPr>
                <a:solidFill>
                  <a:schemeClr val="tx1"/>
                </a:solidFill>
                <a:latin typeface="Calibri" panose="020F0502020204030204" pitchFamily="34" charset="0"/>
              </a:defRPr>
            </a:lvl4pPr>
            <a:lvl5pPr marL="2057400" indent="-228600">
              <a:tabLst>
                <a:tab pos="31273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1273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1273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1273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12738" algn="l"/>
              </a:tabLst>
              <a:defRPr>
                <a:solidFill>
                  <a:schemeClr val="tx1"/>
                </a:solidFill>
                <a:latin typeface="Calibri" panose="020F0502020204030204" pitchFamily="34" charset="0"/>
              </a:defRPr>
            </a:lvl9pPr>
          </a:lstStyle>
          <a:p>
            <a:pPr algn="ctr" eaLnBrk="1" hangingPunct="1">
              <a:lnSpc>
                <a:spcPts val="2275"/>
              </a:lnSpc>
              <a:buClr>
                <a:srgbClr val="252525"/>
              </a:buClr>
            </a:pPr>
            <a:r>
              <a:rPr lang="en-US" altLang="en-US" b="1" dirty="0">
                <a:solidFill>
                  <a:schemeClr val="tx2"/>
                </a:solidFill>
                <a:latin typeface="Arial" panose="020B0604020202020204" pitchFamily="34" charset="0"/>
                <a:cs typeface="Arial" panose="020B0604020202020204" pitchFamily="34" charset="0"/>
              </a:rPr>
              <a:t>Members may order hard copies of their upcoming plan documents beginning October 1</a:t>
            </a:r>
          </a:p>
        </p:txBody>
      </p:sp>
      <p:sp>
        <p:nvSpPr>
          <p:cNvPr id="5" name="Title 1">
            <a:extLst>
              <a:ext uri="{FF2B5EF4-FFF2-40B4-BE49-F238E27FC236}">
                <a16:creationId xmlns:a16="http://schemas.microsoft.com/office/drawing/2014/main" id="{94DDF60A-4E57-4097-90B6-7FD4A1F61A03}"/>
              </a:ext>
            </a:extLst>
          </p:cNvPr>
          <p:cNvSpPr>
            <a:spLocks noGrp="1"/>
          </p:cNvSpPr>
          <p:nvPr>
            <p:ph type="title"/>
          </p:nvPr>
        </p:nvSpPr>
        <p:spPr>
          <a:xfrm>
            <a:off x="365760" y="365760"/>
            <a:ext cx="8412480" cy="566737"/>
          </a:xfrm>
        </p:spPr>
        <p:txBody>
          <a:bodyPr rtlCol="0">
            <a:noAutofit/>
          </a:bodyPr>
          <a:lstStyle/>
          <a:p>
            <a:pPr eaLnBrk="1" fontAlgn="auto" hangingPunct="1">
              <a:spcAft>
                <a:spcPts val="0"/>
              </a:spcAft>
              <a:defRPr/>
            </a:pPr>
            <a:r>
              <a:rPr lang="en-US" altLang="en-US" dirty="0">
                <a:latin typeface="Arial" panose="020B0604020202020204" pitchFamily="34" charset="0"/>
                <a:cs typeface="Arial" panose="020B0604020202020204" pitchFamily="34" charset="0"/>
              </a:rPr>
              <a:t>What to Expect Next</a:t>
            </a:r>
            <a:endParaRPr lang="en-US" dirty="0"/>
          </a:p>
        </p:txBody>
      </p:sp>
    </p:spTree>
    <p:extLst>
      <p:ext uri="{BB962C8B-B14F-4D97-AF65-F5344CB8AC3E}">
        <p14:creationId xmlns:p14="http://schemas.microsoft.com/office/powerpoint/2010/main" val="1708678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26927" y="1286090"/>
            <a:ext cx="4160520" cy="3294462"/>
          </a:xfrm>
          <a:prstGeom prst="rect">
            <a:avLst/>
          </a:prstGeom>
          <a:solidFill>
            <a:srgbClr val="5D8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 y="1286090"/>
            <a:ext cx="4160520" cy="32944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chorCtr="0">
            <a:noAutofit/>
          </a:bodyPr>
          <a:lstStyle/>
          <a:p>
            <a:r>
              <a:rPr lang="en-US" dirty="0"/>
              <a:t>Broker Compensation</a:t>
            </a:r>
          </a:p>
        </p:txBody>
      </p:sp>
      <p:sp>
        <p:nvSpPr>
          <p:cNvPr id="4" name="TextBox 1">
            <a:extLst>
              <a:ext uri="{FF2B5EF4-FFF2-40B4-BE49-F238E27FC236}">
                <a16:creationId xmlns:a16="http://schemas.microsoft.com/office/drawing/2014/main" id="{5E5CDA64-3202-46C9-AD65-7E7A8B424292}"/>
              </a:ext>
            </a:extLst>
          </p:cNvPr>
          <p:cNvSpPr txBox="1">
            <a:spLocks noGrp="1" noChangeArrowheads="1"/>
          </p:cNvSpPr>
          <p:nvPr>
            <p:ph sz="quarter" idx="10"/>
          </p:nvPr>
        </p:nvSpPr>
        <p:spPr bwMode="auto">
          <a:xfrm>
            <a:off x="548639" y="1455603"/>
            <a:ext cx="3817055" cy="30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buNone/>
              <a:defRPr/>
            </a:pPr>
            <a:r>
              <a:rPr lang="en-US" altLang="en-US" sz="2000" b="1" dirty="0">
                <a:solidFill>
                  <a:srgbClr val="192757"/>
                </a:solidFill>
                <a:latin typeface="Arial" panose="020B0604020202020204" pitchFamily="34" charset="0"/>
                <a:cs typeface="Arial" panose="020B0604020202020204" pitchFamily="34" charset="0"/>
              </a:rPr>
              <a:t>Medicare Advantage (MAPD) </a:t>
            </a:r>
            <a:r>
              <a:rPr lang="en-US" altLang="en-US" sz="2000" b="1" dirty="0">
                <a:solidFill>
                  <a:srgbClr val="5D83B5"/>
                </a:solidFill>
                <a:latin typeface="Arial" panose="020B0604020202020204" pitchFamily="34" charset="0"/>
                <a:cs typeface="Arial" panose="020B0604020202020204" pitchFamily="34" charset="0"/>
              </a:rPr>
              <a:t>New</a:t>
            </a:r>
          </a:p>
          <a:p>
            <a:pPr marL="0" indent="0" eaLnBrk="1" hangingPunct="1">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a:p>
            <a:pPr marL="0" indent="0" eaLnBrk="1" hangingPunct="1">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a:p>
            <a:pPr marL="0" indent="0" eaLnBrk="1" hangingPunct="1">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a:p>
            <a:pPr marL="0" indent="0">
              <a:buNone/>
              <a:defRPr/>
            </a:pPr>
            <a:endParaRPr lang="en-US" altLang="en-US" b="1" dirty="0">
              <a:solidFill>
                <a:srgbClr val="192757"/>
              </a:solidFill>
              <a:latin typeface="Arial" panose="020B0604020202020204" pitchFamily="34" charset="0"/>
              <a:cs typeface="Arial" panose="020B0604020202020204" pitchFamily="34" charset="0"/>
            </a:endParaRPr>
          </a:p>
          <a:p>
            <a:pPr marL="0" indent="0" eaLnBrk="1" hangingPunct="1">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p:txBody>
      </p:sp>
      <p:sp>
        <p:nvSpPr>
          <p:cNvPr id="7" name="TextBox 1">
            <a:extLst>
              <a:ext uri="{FF2B5EF4-FFF2-40B4-BE49-F238E27FC236}">
                <a16:creationId xmlns:a16="http://schemas.microsoft.com/office/drawing/2014/main" id="{5E5CDA64-3202-46C9-AD65-7E7A8B424292}"/>
              </a:ext>
            </a:extLst>
          </p:cNvPr>
          <p:cNvSpPr txBox="1">
            <a:spLocks noChangeArrowheads="1"/>
          </p:cNvSpPr>
          <p:nvPr/>
        </p:nvSpPr>
        <p:spPr bwMode="auto">
          <a:xfrm>
            <a:off x="4796636" y="1455603"/>
            <a:ext cx="3778959" cy="30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spAutoFit/>
          </a:bodyPr>
          <a:lstStyle>
            <a:lvl1pPr marL="341313" indent="-341313" algn="l" defTabSz="685800" rtl="0" eaLnBrk="1" latinLnBrk="0" hangingPunct="1">
              <a:lnSpc>
                <a:spcPct val="90000"/>
              </a:lnSpc>
              <a:spcBef>
                <a:spcPts val="750"/>
              </a:spcBef>
              <a:buClr>
                <a:srgbClr val="192757"/>
              </a:buClr>
              <a:buFont typeface="Wingdings" charset="2"/>
              <a:buChar char="§"/>
              <a:tabLst/>
              <a:defRPr sz="2800" b="0" i="0" kern="1200">
                <a:solidFill>
                  <a:schemeClr val="tx1"/>
                </a:solidFill>
                <a:latin typeface="Calibri" panose="020F0502020204030204" pitchFamily="34" charset="0"/>
                <a:ea typeface="Arial" charset="0"/>
                <a:cs typeface="Arial" charset="0"/>
              </a:defRPr>
            </a:lvl1pPr>
            <a:lvl2pPr marL="742950" indent="-285750" algn="l" defTabSz="631825" rtl="0" eaLnBrk="1" latinLnBrk="0" hangingPunct="1">
              <a:lnSpc>
                <a:spcPct val="90000"/>
              </a:lnSpc>
              <a:spcBef>
                <a:spcPts val="375"/>
              </a:spcBef>
              <a:buClr>
                <a:srgbClr val="192757"/>
              </a:buClr>
              <a:buFont typeface="Wingdings" pitchFamily="2" charset="2"/>
              <a:buChar char="§"/>
              <a:defRPr sz="2800" b="0" i="0" kern="1200">
                <a:solidFill>
                  <a:schemeClr val="tx1"/>
                </a:solidFill>
                <a:latin typeface="Calibri" panose="020F0502020204030204" pitchFamily="34" charset="0"/>
                <a:ea typeface="Arial" charset="0"/>
                <a:cs typeface="Arial" charset="0"/>
              </a:defRPr>
            </a:lvl2pPr>
            <a:lvl3pPr marL="1143000" indent="-228600" algn="l" defTabSz="685800" rtl="0" eaLnBrk="1" latinLnBrk="0" hangingPunct="1">
              <a:lnSpc>
                <a:spcPct val="90000"/>
              </a:lnSpc>
              <a:spcBef>
                <a:spcPts val="375"/>
              </a:spcBef>
              <a:buClr>
                <a:srgbClr val="192757"/>
              </a:buClr>
              <a:buFont typeface="Wingdings" pitchFamily="2" charset="2"/>
              <a:buChar char="§"/>
              <a:tabLst/>
              <a:defRPr sz="2800" b="0" i="0" kern="1200">
                <a:solidFill>
                  <a:schemeClr val="tx1"/>
                </a:solidFill>
                <a:latin typeface="Calibri" panose="020F0502020204030204" pitchFamily="34" charset="0"/>
                <a:ea typeface="Arial" charset="0"/>
                <a:cs typeface="Arial" charset="0"/>
              </a:defRPr>
            </a:lvl3pPr>
            <a:lvl4pPr marL="1600200" indent="-228600" algn="l" defTabSz="685800" rtl="0" eaLnBrk="1" latinLnBrk="0" hangingPunct="1">
              <a:lnSpc>
                <a:spcPct val="90000"/>
              </a:lnSpc>
              <a:spcBef>
                <a:spcPts val="375"/>
              </a:spcBef>
              <a:buClr>
                <a:srgbClr val="192757"/>
              </a:buClr>
              <a:buFont typeface="Wingdings" pitchFamily="2" charset="2"/>
              <a:buChar char="§"/>
              <a:tabLst/>
              <a:defRPr sz="1800" b="0" i="0" kern="1200">
                <a:solidFill>
                  <a:schemeClr val="tx1"/>
                </a:solidFill>
                <a:latin typeface="Calibri" panose="020F0502020204030204" pitchFamily="34" charset="0"/>
                <a:ea typeface="Arial" charset="0"/>
                <a:cs typeface="Arial" charset="0"/>
              </a:defRPr>
            </a:lvl4pPr>
            <a:lvl5pPr marL="2057400" indent="-228600" algn="l" defTabSz="685800" rtl="0" eaLnBrk="1" latinLnBrk="0" hangingPunct="1">
              <a:lnSpc>
                <a:spcPct val="90000"/>
              </a:lnSpc>
              <a:spcBef>
                <a:spcPts val="375"/>
              </a:spcBef>
              <a:buClr>
                <a:srgbClr val="192757"/>
              </a:buClr>
              <a:buFont typeface="Wingdings" pitchFamily="2" charset="2"/>
              <a:buChar char="§"/>
              <a:defRPr sz="4800" b="0" i="0" kern="1200">
                <a:solidFill>
                  <a:schemeClr val="tx1"/>
                </a:solidFill>
                <a:latin typeface="Calibri" panose="020F0502020204030204" pitchFamily="34" charset="0"/>
                <a:ea typeface="Arial" charset="0"/>
                <a:cs typeface="Arial" charset="0"/>
              </a:defRPr>
            </a:lvl5pPr>
            <a:lvl6pPr marL="2514600" indent="-228600" algn="l" defTabSz="685800" rtl="0" eaLnBrk="0" fontAlgn="base" latinLnBrk="0" hangingPunct="0">
              <a:lnSpc>
                <a:spcPct val="90000"/>
              </a:lnSpc>
              <a:spcBef>
                <a:spcPct val="0"/>
              </a:spcBef>
              <a:spcAft>
                <a:spcPct val="0"/>
              </a:spcAft>
              <a:buFont typeface="Arial"/>
              <a:buChar char="•"/>
              <a:defRPr sz="1350" kern="1200">
                <a:solidFill>
                  <a:schemeClr val="tx1"/>
                </a:solidFill>
                <a:latin typeface="Calibri" panose="020F0502020204030204" pitchFamily="34" charset="0"/>
                <a:ea typeface="+mn-ea"/>
                <a:cs typeface="+mn-cs"/>
              </a:defRPr>
            </a:lvl6pPr>
            <a:lvl7pPr marL="2971800" indent="-228600" algn="l" defTabSz="685800" rtl="0" eaLnBrk="0" fontAlgn="base" latinLnBrk="0" hangingPunct="0">
              <a:lnSpc>
                <a:spcPct val="90000"/>
              </a:lnSpc>
              <a:spcBef>
                <a:spcPct val="0"/>
              </a:spcBef>
              <a:spcAft>
                <a:spcPct val="0"/>
              </a:spcAft>
              <a:buFont typeface="Arial"/>
              <a:buChar char="•"/>
              <a:defRPr sz="1350" kern="1200">
                <a:solidFill>
                  <a:schemeClr val="tx1"/>
                </a:solidFill>
                <a:latin typeface="Calibri" panose="020F0502020204030204" pitchFamily="34" charset="0"/>
                <a:ea typeface="+mn-ea"/>
                <a:cs typeface="+mn-cs"/>
              </a:defRPr>
            </a:lvl7pPr>
            <a:lvl8pPr marL="3429000" indent="-228600" algn="l" defTabSz="685800" rtl="0" eaLnBrk="0" fontAlgn="base" latinLnBrk="0" hangingPunct="0">
              <a:lnSpc>
                <a:spcPct val="90000"/>
              </a:lnSpc>
              <a:spcBef>
                <a:spcPct val="0"/>
              </a:spcBef>
              <a:spcAft>
                <a:spcPct val="0"/>
              </a:spcAft>
              <a:buFont typeface="Arial"/>
              <a:buChar char="•"/>
              <a:defRPr sz="1350" kern="1200">
                <a:solidFill>
                  <a:schemeClr val="tx1"/>
                </a:solidFill>
                <a:latin typeface="Calibri" panose="020F0502020204030204" pitchFamily="34" charset="0"/>
                <a:ea typeface="+mn-ea"/>
                <a:cs typeface="+mn-cs"/>
              </a:defRPr>
            </a:lvl8pPr>
            <a:lvl9pPr marL="3886200" indent="-228600" algn="l" defTabSz="685800" rtl="0" eaLnBrk="0" fontAlgn="base" latinLnBrk="0" hangingPunct="0">
              <a:lnSpc>
                <a:spcPct val="90000"/>
              </a:lnSpc>
              <a:spcBef>
                <a:spcPct val="0"/>
              </a:spcBef>
              <a:spcAft>
                <a:spcPct val="0"/>
              </a:spcAft>
              <a:buFont typeface="Arial"/>
              <a:buChar char="•"/>
              <a:defRPr sz="1350" kern="1200">
                <a:solidFill>
                  <a:schemeClr val="tx1"/>
                </a:solidFill>
                <a:latin typeface="Calibri" panose="020F0502020204030204" pitchFamily="34" charset="0"/>
                <a:ea typeface="+mn-ea"/>
                <a:cs typeface="+mn-cs"/>
              </a:defRPr>
            </a:lvl9pPr>
          </a:lstStyle>
          <a:p>
            <a:pPr marL="0" indent="0">
              <a:buNone/>
              <a:defRPr/>
            </a:pPr>
            <a:r>
              <a:rPr lang="en-US" altLang="en-US" sz="2000" b="1" dirty="0">
                <a:solidFill>
                  <a:srgbClr val="1B2140"/>
                </a:solidFill>
                <a:latin typeface="Arial" panose="020B0604020202020204" pitchFamily="34" charset="0"/>
                <a:cs typeface="Arial" panose="020B0604020202020204" pitchFamily="34" charset="0"/>
              </a:rPr>
              <a:t>Medicare Advantage (MAPD) </a:t>
            </a:r>
            <a:r>
              <a:rPr lang="en-US" altLang="en-US" sz="2000" b="1" dirty="0">
                <a:solidFill>
                  <a:schemeClr val="bg1"/>
                </a:solidFill>
                <a:latin typeface="Arial" panose="020B0604020202020204" pitchFamily="34" charset="0"/>
                <a:cs typeface="Arial" panose="020B0604020202020204" pitchFamily="34" charset="0"/>
              </a:rPr>
              <a:t>Change from other Carrier</a:t>
            </a:r>
          </a:p>
          <a:p>
            <a:pPr marL="0" indent="0">
              <a:buFont typeface="Wingdings" charset="2"/>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a:p>
            <a:pPr marL="0" indent="0">
              <a:buFont typeface="Wingdings" charset="2"/>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a:p>
            <a:pPr marL="0" indent="0">
              <a:buFont typeface="Wingdings" charset="2"/>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a:p>
            <a:pPr marL="0" indent="0">
              <a:buFont typeface="Wingdings" charset="2"/>
              <a:buNone/>
              <a:defRPr/>
            </a:pPr>
            <a:endParaRPr lang="en-US" altLang="en-US" b="1" dirty="0">
              <a:solidFill>
                <a:srgbClr val="192757"/>
              </a:solidFill>
              <a:latin typeface="Arial" panose="020B0604020202020204" pitchFamily="34" charset="0"/>
              <a:cs typeface="Arial" panose="020B0604020202020204" pitchFamily="34" charset="0"/>
            </a:endParaRPr>
          </a:p>
          <a:p>
            <a:pPr marL="0" indent="0">
              <a:buFont typeface="Wingdings" charset="2"/>
              <a:buNone/>
              <a:defRPr/>
            </a:pPr>
            <a:endParaRPr lang="en-US" altLang="en-US" b="1" dirty="0">
              <a:solidFill>
                <a:schemeClr val="accent4">
                  <a:lumMod val="50000"/>
                </a:schemeClr>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994014722"/>
              </p:ext>
            </p:extLst>
          </p:nvPr>
        </p:nvGraphicFramePr>
        <p:xfrm>
          <a:off x="4796635" y="2176128"/>
          <a:ext cx="3873231" cy="1614321"/>
        </p:xfrm>
        <a:graphic>
          <a:graphicData uri="http://schemas.openxmlformats.org/drawingml/2006/table">
            <a:tbl>
              <a:tblPr>
                <a:tableStyleId>{5C22544A-7EE6-4342-B048-85BDC9FD1C3A}</a:tableStyleId>
              </a:tblPr>
              <a:tblGrid>
                <a:gridCol w="867565">
                  <a:extLst>
                    <a:ext uri="{9D8B030D-6E8A-4147-A177-3AD203B41FA5}">
                      <a16:colId xmlns:a16="http://schemas.microsoft.com/office/drawing/2014/main" val="2320120145"/>
                    </a:ext>
                  </a:extLst>
                </a:gridCol>
                <a:gridCol w="1301588">
                  <a:extLst>
                    <a:ext uri="{9D8B030D-6E8A-4147-A177-3AD203B41FA5}">
                      <a16:colId xmlns:a16="http://schemas.microsoft.com/office/drawing/2014/main" val="3028583528"/>
                    </a:ext>
                  </a:extLst>
                </a:gridCol>
                <a:gridCol w="1704078">
                  <a:extLst>
                    <a:ext uri="{9D8B030D-6E8A-4147-A177-3AD203B41FA5}">
                      <a16:colId xmlns:a16="http://schemas.microsoft.com/office/drawing/2014/main" val="1408599400"/>
                    </a:ext>
                  </a:extLst>
                </a:gridCol>
              </a:tblGrid>
              <a:tr h="463146">
                <a:tc>
                  <a:txBody>
                    <a:bodyPr/>
                    <a:lstStyle/>
                    <a:p>
                      <a:pPr algn="ctr" fontAlgn="b"/>
                      <a:r>
                        <a:rPr lang="en-US" sz="1200" b="1" u="none" strike="noStrike" dirty="0">
                          <a:solidFill>
                            <a:schemeClr val="tx2"/>
                          </a:solidFill>
                          <a:effectLst/>
                          <a:latin typeface="Arial" panose="020B0604020202020204" pitchFamily="34" charset="0"/>
                          <a:cs typeface="Arial" panose="020B0604020202020204" pitchFamily="34" charset="0"/>
                        </a:rPr>
                        <a:t>2022 Plan Year</a:t>
                      </a:r>
                      <a:endParaRPr lang="en-US"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rgbClr val="5D83B5"/>
                      </a:solidFill>
                      <a:prstDash val="solid"/>
                      <a:round/>
                      <a:headEnd type="none" w="med" len="med"/>
                      <a:tailEnd type="none" w="med" len="med"/>
                    </a:lnR>
                    <a:lnB w="12700" cap="flat" cmpd="sng" algn="ctr">
                      <a:solidFill>
                        <a:srgbClr val="5D83B5"/>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en-US" sz="1200" b="1" i="0" u="none" strike="noStrike" kern="1200" dirty="0">
                          <a:solidFill>
                            <a:schemeClr val="tx2"/>
                          </a:solidFill>
                          <a:effectLst/>
                          <a:latin typeface="Arial" panose="020B0604020202020204" pitchFamily="34" charset="0"/>
                          <a:ea typeface="+mn-ea"/>
                          <a:cs typeface="Arial" panose="020B0604020202020204" pitchFamily="34" charset="0"/>
                        </a:rPr>
                        <a:t>Initial Year</a:t>
                      </a:r>
                    </a:p>
                  </a:txBody>
                  <a:tcPr marL="9525" marR="9525" marT="9525" marB="0" anchor="ctr">
                    <a:lnL w="12700" cap="flat" cmpd="sng" algn="ctr">
                      <a:solidFill>
                        <a:srgbClr val="5D83B5"/>
                      </a:solidFill>
                      <a:prstDash val="solid"/>
                      <a:round/>
                      <a:headEnd type="none" w="med" len="med"/>
                      <a:tailEnd type="none" w="med" len="med"/>
                    </a:lnL>
                    <a:lnR w="12700" cap="flat" cmpd="sng" algn="ctr">
                      <a:solidFill>
                        <a:srgbClr val="5D83B5"/>
                      </a:solidFill>
                      <a:prstDash val="solid"/>
                      <a:round/>
                      <a:headEnd type="none" w="med" len="med"/>
                      <a:tailEnd type="none" w="med" len="med"/>
                    </a:lnR>
                    <a:lnB w="12700" cap="flat" cmpd="sng" algn="ctr">
                      <a:solidFill>
                        <a:srgbClr val="5D83B5"/>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en-US" sz="1200" b="1" i="0" u="none" strike="noStrike" kern="1200" dirty="0">
                          <a:solidFill>
                            <a:schemeClr val="tx2"/>
                          </a:solidFill>
                          <a:effectLst/>
                          <a:latin typeface="Arial" panose="020B0604020202020204" pitchFamily="34" charset="0"/>
                          <a:ea typeface="+mn-ea"/>
                          <a:cs typeface="Arial" panose="020B0604020202020204" pitchFamily="34" charset="0"/>
                        </a:rPr>
                        <a:t>Renewal Year</a:t>
                      </a:r>
                    </a:p>
                  </a:txBody>
                  <a:tcPr marL="9525" marR="9525" marT="9525" marB="0" anchor="ctr">
                    <a:lnL w="12700" cap="flat" cmpd="sng" algn="ctr">
                      <a:solidFill>
                        <a:srgbClr val="5D83B5"/>
                      </a:solidFill>
                      <a:prstDash val="solid"/>
                      <a:round/>
                      <a:headEnd type="none" w="med" len="med"/>
                      <a:tailEnd type="none" w="med" len="med"/>
                    </a:lnL>
                    <a:lnB w="12700" cap="flat" cmpd="sng" algn="ctr">
                      <a:solidFill>
                        <a:srgbClr val="5D83B5"/>
                      </a:solidFill>
                      <a:prstDash val="solid"/>
                      <a:round/>
                      <a:headEnd type="none" w="med" len="med"/>
                      <a:tailEnd type="none" w="med" len="med"/>
                    </a:lnB>
                    <a:solidFill>
                      <a:schemeClr val="bg1"/>
                    </a:solidFill>
                  </a:tcPr>
                </a:tc>
                <a:extLst>
                  <a:ext uri="{0D108BD9-81ED-4DB2-BD59-A6C34878D82A}">
                    <a16:rowId xmlns:a16="http://schemas.microsoft.com/office/drawing/2014/main" val="1713976341"/>
                  </a:ext>
                </a:extLst>
              </a:tr>
              <a:tr h="1151175">
                <a:tc>
                  <a:txBody>
                    <a:bodyPr/>
                    <a:lstStyle/>
                    <a:p>
                      <a:pPr marL="0" algn="ctr" defTabSz="685800" rtl="0" eaLnBrk="1" fontAlgn="b" latinLnBrk="0" hangingPunct="1"/>
                      <a:r>
                        <a:rPr lang="en-US" sz="1200" b="1" i="0" u="none" strike="noStrike" kern="1200" dirty="0">
                          <a:solidFill>
                            <a:schemeClr val="tx2"/>
                          </a:solidFill>
                          <a:effectLst/>
                          <a:latin typeface="Arial" panose="020B0604020202020204" pitchFamily="34" charset="0"/>
                          <a:ea typeface="+mn-ea"/>
                          <a:cs typeface="Arial" panose="020B0604020202020204" pitchFamily="34" charset="0"/>
                        </a:rPr>
                        <a:t>MAPD Plans</a:t>
                      </a:r>
                    </a:p>
                  </a:txBody>
                  <a:tcPr marL="9525" marR="9525" marT="9525" marB="0" anchor="ctr">
                    <a:lnR w="12700" cap="flat" cmpd="sng" algn="ctr">
                      <a:solidFill>
                        <a:srgbClr val="5D83B5"/>
                      </a:solidFill>
                      <a:prstDash val="solid"/>
                      <a:round/>
                      <a:headEnd type="none" w="med" len="med"/>
                      <a:tailEnd type="none" w="med" len="med"/>
                    </a:lnR>
                    <a:lnT w="12700" cap="flat" cmpd="sng" algn="ctr">
                      <a:solidFill>
                        <a:srgbClr val="5D83B5"/>
                      </a:solidFill>
                      <a:prstDash val="solid"/>
                      <a:round/>
                      <a:headEnd type="none" w="med" len="med"/>
                      <a:tailEnd type="none" w="med" len="med"/>
                    </a:lnT>
                    <a:solidFill>
                      <a:schemeClr val="bg1"/>
                    </a:solidFill>
                  </a:tcPr>
                </a:tc>
                <a:tc>
                  <a:txBody>
                    <a:bodyPr/>
                    <a:lstStyle/>
                    <a:p>
                      <a:pPr algn="ctr" fontAlgn="b"/>
                      <a:r>
                        <a:rPr lang="en-US" sz="1200" b="1" u="none" strike="noStrike" dirty="0">
                          <a:solidFill>
                            <a:schemeClr val="tx2"/>
                          </a:solidFill>
                          <a:effectLst/>
                          <a:latin typeface="Arial" panose="020B0604020202020204" pitchFamily="34" charset="0"/>
                          <a:cs typeface="Arial" panose="020B0604020202020204" pitchFamily="34" charset="0"/>
                        </a:rPr>
                        <a:t>$287 </a:t>
                      </a:r>
                      <a:endParaRPr lang="en-US"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83B5"/>
                      </a:solidFill>
                      <a:prstDash val="solid"/>
                      <a:round/>
                      <a:headEnd type="none" w="med" len="med"/>
                      <a:tailEnd type="none" w="med" len="med"/>
                    </a:lnL>
                    <a:lnR w="12700" cap="flat" cmpd="sng" algn="ctr">
                      <a:solidFill>
                        <a:srgbClr val="5D83B5"/>
                      </a:solidFill>
                      <a:prstDash val="solid"/>
                      <a:round/>
                      <a:headEnd type="none" w="med" len="med"/>
                      <a:tailEnd type="none" w="med" len="med"/>
                    </a:lnR>
                    <a:lnT w="12700" cap="flat" cmpd="sng" algn="ctr">
                      <a:solidFill>
                        <a:srgbClr val="5D83B5"/>
                      </a:solidFill>
                      <a:prstDash val="solid"/>
                      <a:round/>
                      <a:headEnd type="none" w="med" len="med"/>
                      <a:tailEnd type="none" w="med" len="med"/>
                    </a:lnT>
                    <a:solidFill>
                      <a:schemeClr val="bg1"/>
                    </a:solidFill>
                  </a:tcPr>
                </a:tc>
                <a:tc>
                  <a:txBody>
                    <a:bodyPr/>
                    <a:lstStyle/>
                    <a:p>
                      <a:pPr algn="ctr" fontAlgn="b"/>
                      <a:r>
                        <a:rPr lang="en-US" sz="1200" b="1" u="none" strike="noStrike" dirty="0">
                          <a:solidFill>
                            <a:schemeClr val="tx2"/>
                          </a:solidFill>
                          <a:effectLst/>
                          <a:latin typeface="Arial" panose="020B0604020202020204" pitchFamily="34" charset="0"/>
                          <a:cs typeface="Arial" panose="020B0604020202020204" pitchFamily="34" charset="0"/>
                        </a:rPr>
                        <a:t>$287 annually, </a:t>
                      </a:r>
                    </a:p>
                    <a:p>
                      <a:pPr algn="ctr" fontAlgn="b"/>
                      <a:r>
                        <a:rPr lang="en-US" sz="1200" b="1" u="none" strike="noStrike" dirty="0">
                          <a:solidFill>
                            <a:schemeClr val="tx2"/>
                          </a:solidFill>
                          <a:effectLst/>
                          <a:latin typeface="Arial" panose="020B0604020202020204" pitchFamily="34" charset="0"/>
                          <a:cs typeface="Arial" panose="020B0604020202020204" pitchFamily="34" charset="0"/>
                        </a:rPr>
                        <a:t>or prorated based on member effective date with Health First</a:t>
                      </a:r>
                      <a:endParaRPr lang="en-US"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83B5"/>
                      </a:solidFill>
                      <a:prstDash val="solid"/>
                      <a:round/>
                      <a:headEnd type="none" w="med" len="med"/>
                      <a:tailEnd type="none" w="med" len="med"/>
                    </a:lnL>
                    <a:lnT w="12700" cap="flat" cmpd="sng" algn="ctr">
                      <a:solidFill>
                        <a:srgbClr val="5D83B5"/>
                      </a:solidFill>
                      <a:prstDash val="solid"/>
                      <a:round/>
                      <a:headEnd type="none" w="med" len="med"/>
                      <a:tailEnd type="none" w="med" len="med"/>
                    </a:lnT>
                    <a:solidFill>
                      <a:schemeClr val="bg1"/>
                    </a:solidFill>
                  </a:tcPr>
                </a:tc>
                <a:extLst>
                  <a:ext uri="{0D108BD9-81ED-4DB2-BD59-A6C34878D82A}">
                    <a16:rowId xmlns:a16="http://schemas.microsoft.com/office/drawing/2014/main" val="163161889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25117289"/>
              </p:ext>
            </p:extLst>
          </p:nvPr>
        </p:nvGraphicFramePr>
        <p:xfrm>
          <a:off x="548639" y="2176128"/>
          <a:ext cx="3866436" cy="1657234"/>
        </p:xfrm>
        <a:graphic>
          <a:graphicData uri="http://schemas.openxmlformats.org/drawingml/2006/table">
            <a:tbl>
              <a:tblPr>
                <a:tableStyleId>{5C22544A-7EE6-4342-B048-85BDC9FD1C3A}</a:tableStyleId>
              </a:tblPr>
              <a:tblGrid>
                <a:gridCol w="916094">
                  <a:extLst>
                    <a:ext uri="{9D8B030D-6E8A-4147-A177-3AD203B41FA5}">
                      <a16:colId xmlns:a16="http://schemas.microsoft.com/office/drawing/2014/main" val="249574860"/>
                    </a:ext>
                  </a:extLst>
                </a:gridCol>
                <a:gridCol w="1225482">
                  <a:extLst>
                    <a:ext uri="{9D8B030D-6E8A-4147-A177-3AD203B41FA5}">
                      <a16:colId xmlns:a16="http://schemas.microsoft.com/office/drawing/2014/main" val="3530098667"/>
                    </a:ext>
                  </a:extLst>
                </a:gridCol>
                <a:gridCol w="1724860">
                  <a:extLst>
                    <a:ext uri="{9D8B030D-6E8A-4147-A177-3AD203B41FA5}">
                      <a16:colId xmlns:a16="http://schemas.microsoft.com/office/drawing/2014/main" val="2157963276"/>
                    </a:ext>
                  </a:extLst>
                </a:gridCol>
              </a:tblGrid>
              <a:tr h="472089">
                <a:tc>
                  <a:txBody>
                    <a:bodyPr/>
                    <a:lstStyle/>
                    <a:p>
                      <a:pPr algn="ctr" fontAlgn="b"/>
                      <a:r>
                        <a:rPr lang="en-US" sz="1200" b="1" u="none" strike="noStrike" dirty="0">
                          <a:solidFill>
                            <a:schemeClr val="bg1"/>
                          </a:solidFill>
                          <a:effectLst/>
                          <a:latin typeface="Arial" panose="020B0604020202020204" pitchFamily="34" charset="0"/>
                          <a:cs typeface="Arial" panose="020B0604020202020204" pitchFamily="34" charset="0"/>
                        </a:rPr>
                        <a:t>2022 Plan Year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5D83B5"/>
                    </a:solidFill>
                  </a:tcPr>
                </a:tc>
                <a:tc>
                  <a:txBody>
                    <a:bodyPr/>
                    <a:lstStyle/>
                    <a:p>
                      <a:pPr marL="0" algn="ctr" defTabSz="685800" rtl="0" eaLnBrk="1" fontAlgn="b" latinLnBrk="0" hangingPunct="1"/>
                      <a:r>
                        <a:rPr lang="en-US" sz="1200" b="1" i="0" u="none" strike="noStrike" kern="1200" dirty="0">
                          <a:solidFill>
                            <a:schemeClr val="bg1"/>
                          </a:solidFill>
                          <a:effectLst/>
                          <a:latin typeface="Arial" panose="020B0604020202020204" pitchFamily="34" charset="0"/>
                          <a:ea typeface="+mn-ea"/>
                          <a:cs typeface="Arial" panose="020B0604020202020204" pitchFamily="34" charset="0"/>
                        </a:rPr>
                        <a:t>Initial Year</a:t>
                      </a:r>
                    </a:p>
                  </a:txBody>
                  <a:tcPr marL="9525" marR="9525" marT="9525" marB="0" anchor="ctr">
                    <a:lnT w="12700" cap="flat" cmpd="sng" algn="ctr">
                      <a:noFill/>
                      <a:prstDash val="solid"/>
                      <a:round/>
                      <a:headEnd type="none" w="med" len="med"/>
                      <a:tailEnd type="none" w="med" len="med"/>
                    </a:lnT>
                    <a:solidFill>
                      <a:srgbClr val="5D83B5"/>
                    </a:solidFill>
                  </a:tcPr>
                </a:tc>
                <a:tc>
                  <a:txBody>
                    <a:bodyPr/>
                    <a:lstStyle/>
                    <a:p>
                      <a:pPr marL="0" algn="ctr" defTabSz="685800" rtl="0" eaLnBrk="1" fontAlgn="b" latinLnBrk="0" hangingPunct="1"/>
                      <a:r>
                        <a:rPr lang="en-US" sz="1200" b="1" i="0" u="none" strike="noStrike" kern="1200" dirty="0">
                          <a:solidFill>
                            <a:schemeClr val="bg1"/>
                          </a:solidFill>
                          <a:effectLst/>
                          <a:latin typeface="Arial" panose="020B0604020202020204" pitchFamily="34" charset="0"/>
                          <a:ea typeface="+mn-ea"/>
                          <a:cs typeface="Arial" panose="020B0604020202020204" pitchFamily="34" charset="0"/>
                        </a:rPr>
                        <a:t>Renewal Year</a:t>
                      </a: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5D83B5"/>
                    </a:solidFill>
                  </a:tcPr>
                </a:tc>
                <a:extLst>
                  <a:ext uri="{0D108BD9-81ED-4DB2-BD59-A6C34878D82A}">
                    <a16:rowId xmlns:a16="http://schemas.microsoft.com/office/drawing/2014/main" val="1479970095"/>
                  </a:ext>
                </a:extLst>
              </a:tr>
              <a:tr h="1185145">
                <a:tc>
                  <a:txBody>
                    <a:bodyPr/>
                    <a:lstStyle/>
                    <a:p>
                      <a:pPr marL="0" algn="ctr" defTabSz="685800" rtl="0" eaLnBrk="1" fontAlgn="b" latinLnBrk="0" hangingPunct="1"/>
                      <a:r>
                        <a:rPr lang="en-US" sz="1200" b="1" i="0" u="none" strike="noStrike" kern="1200" dirty="0">
                          <a:solidFill>
                            <a:schemeClr val="bg1"/>
                          </a:solidFill>
                          <a:effectLst/>
                          <a:latin typeface="Arial" panose="020B0604020202020204" pitchFamily="34" charset="0"/>
                          <a:ea typeface="+mn-ea"/>
                          <a:cs typeface="Arial" panose="020B0604020202020204" pitchFamily="34" charset="0"/>
                        </a:rPr>
                        <a:t>MAPD </a:t>
                      </a:r>
                      <a:br>
                        <a:rPr lang="en-US" sz="1200" b="1" i="0" u="none" strike="noStrike" kern="1200" dirty="0">
                          <a:solidFill>
                            <a:schemeClr val="bg1"/>
                          </a:solidFill>
                          <a:effectLst/>
                          <a:latin typeface="Arial" panose="020B0604020202020204" pitchFamily="34" charset="0"/>
                          <a:ea typeface="+mn-ea"/>
                          <a:cs typeface="Arial" panose="020B0604020202020204" pitchFamily="34" charset="0"/>
                        </a:rPr>
                      </a:br>
                      <a:r>
                        <a:rPr lang="en-US" sz="1200" b="1" i="0" u="none" strike="noStrike" kern="1200" dirty="0">
                          <a:solidFill>
                            <a:schemeClr val="bg1"/>
                          </a:solidFill>
                          <a:effectLst/>
                          <a:latin typeface="Arial" panose="020B0604020202020204" pitchFamily="34" charset="0"/>
                          <a:ea typeface="+mn-ea"/>
                          <a:cs typeface="Arial" panose="020B0604020202020204" pitchFamily="34" charset="0"/>
                        </a:rPr>
                        <a:t>Plans</a:t>
                      </a: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5D83B5"/>
                    </a:solidFill>
                  </a:tcPr>
                </a:tc>
                <a:tc>
                  <a:txBody>
                    <a:bodyPr/>
                    <a:lstStyle/>
                    <a:p>
                      <a:pPr algn="ctr" fontAlgn="b"/>
                      <a:r>
                        <a:rPr lang="en-US" sz="1200" b="1" u="none" strike="noStrike" dirty="0">
                          <a:solidFill>
                            <a:schemeClr val="bg1"/>
                          </a:solidFill>
                          <a:effectLst/>
                          <a:latin typeface="Arial" panose="020B0604020202020204" pitchFamily="34" charset="0"/>
                          <a:cs typeface="Arial" panose="020B0604020202020204" pitchFamily="34" charset="0"/>
                        </a:rPr>
                        <a:t>$573</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B w="12700" cap="flat" cmpd="sng" algn="ctr">
                      <a:noFill/>
                      <a:prstDash val="solid"/>
                      <a:round/>
                      <a:headEnd type="none" w="med" len="med"/>
                      <a:tailEnd type="none" w="med" len="med"/>
                    </a:lnB>
                    <a:solidFill>
                      <a:srgbClr val="5D83B5"/>
                    </a:solidFill>
                  </a:tcPr>
                </a:tc>
                <a:tc>
                  <a:txBody>
                    <a:bodyPr/>
                    <a:lstStyle/>
                    <a:p>
                      <a:pPr algn="ctr" fontAlgn="b"/>
                      <a:r>
                        <a:rPr lang="en-US" sz="1200" b="1" u="none" strike="noStrike" dirty="0">
                          <a:solidFill>
                            <a:schemeClr val="bg1"/>
                          </a:solidFill>
                          <a:effectLst/>
                          <a:latin typeface="Arial" panose="020B0604020202020204" pitchFamily="34" charset="0"/>
                          <a:cs typeface="Arial" panose="020B0604020202020204" pitchFamily="34" charset="0"/>
                        </a:rPr>
                        <a:t>$287 annually, </a:t>
                      </a:r>
                    </a:p>
                    <a:p>
                      <a:pPr algn="ctr" fontAlgn="b"/>
                      <a:r>
                        <a:rPr lang="en-US" sz="1200" b="1" u="none" strike="noStrike" dirty="0">
                          <a:solidFill>
                            <a:schemeClr val="bg1"/>
                          </a:solidFill>
                          <a:effectLst/>
                          <a:latin typeface="Arial" panose="020B0604020202020204" pitchFamily="34" charset="0"/>
                          <a:cs typeface="Arial" panose="020B0604020202020204" pitchFamily="34" charset="0"/>
                        </a:rPr>
                        <a:t>or prorated based on member effective date with Health First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5D83B5"/>
                    </a:solidFill>
                  </a:tcPr>
                </a:tc>
                <a:extLst>
                  <a:ext uri="{0D108BD9-81ED-4DB2-BD59-A6C34878D82A}">
                    <a16:rowId xmlns:a16="http://schemas.microsoft.com/office/drawing/2014/main" val="2908477250"/>
                  </a:ext>
                </a:extLst>
              </a:tr>
            </a:tbl>
          </a:graphicData>
        </a:graphic>
      </p:graphicFrame>
    </p:spTree>
    <p:extLst>
      <p:ext uri="{BB962C8B-B14F-4D97-AF65-F5344CB8AC3E}">
        <p14:creationId xmlns:p14="http://schemas.microsoft.com/office/powerpoint/2010/main" val="36219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3EF7BA-30F7-4587-832D-F74219315A51}"/>
              </a:ext>
            </a:extLst>
          </p:cNvPr>
          <p:cNvSpPr/>
          <p:nvPr/>
        </p:nvSpPr>
        <p:spPr>
          <a:xfrm>
            <a:off x="365760" y="1188720"/>
            <a:ext cx="8412480" cy="3170099"/>
          </a:xfrm>
          <a:prstGeom prst="rect">
            <a:avLst/>
          </a:prstGeom>
        </p:spPr>
        <p:txBody>
          <a:bodyPr wrap="square" lIns="0" tIns="0" rIns="0" bIns="0">
            <a:spAutoFit/>
          </a:bodyPr>
          <a:lstStyle/>
          <a:p>
            <a:pPr marL="230188" indent="-230188" fontAlgn="base">
              <a:spcAft>
                <a:spcPts val="6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Medicare is a federally sponsored health insurance program for seniors and the disabled. </a:t>
            </a:r>
          </a:p>
          <a:p>
            <a:pPr marL="230188" indent="-230188" fontAlgn="base">
              <a:spcAft>
                <a:spcPts val="6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Medicare was first created in 1965 and is designed to provide medical coverage to people on Social Security.</a:t>
            </a:r>
          </a:p>
          <a:p>
            <a:pPr marL="230188" indent="-230188" fontAlgn="base">
              <a:spcAft>
                <a:spcPts val="6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Medicare is commonly confused with Medicaid. Medicaid was created for those in poverty.</a:t>
            </a:r>
          </a:p>
          <a:p>
            <a:pPr marL="230188" indent="-230188" fontAlgn="base">
              <a:spcAft>
                <a:spcPts val="6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Medicare is funded through individuals contributing to a payroll tax throughout their working lives. </a:t>
            </a:r>
          </a:p>
          <a:p>
            <a:pPr marL="230188" indent="-230188" fontAlgn="base">
              <a:spcAft>
                <a:spcPts val="6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Beneficiaries generally become eligible for Medicare when they reach age 65, regardless of income or health status.</a:t>
            </a:r>
          </a:p>
        </p:txBody>
      </p:sp>
      <p:sp>
        <p:nvSpPr>
          <p:cNvPr id="4" name="Title 2"/>
          <p:cNvSpPr>
            <a:spLocks noGrp="1"/>
          </p:cNvSpPr>
          <p:nvPr>
            <p:ph type="title"/>
          </p:nvPr>
        </p:nvSpPr>
        <p:spPr>
          <a:xfrm>
            <a:off x="365760" y="365760"/>
            <a:ext cx="8412480" cy="566207"/>
          </a:xfrm>
        </p:spPr>
        <p:txBody>
          <a:bodyPr>
            <a:noAutofit/>
          </a:bodyPr>
          <a:lstStyle/>
          <a:p>
            <a:r>
              <a:rPr lang="en-US" dirty="0"/>
              <a:t>History of Medicare</a:t>
            </a:r>
          </a:p>
        </p:txBody>
      </p:sp>
      <p:graphicFrame>
        <p:nvGraphicFramePr>
          <p:cNvPr id="2" name="Diagram 1"/>
          <p:cNvGraphicFramePr/>
          <p:nvPr>
            <p:extLst>
              <p:ext uri="{D42A27DB-BD31-4B8C-83A1-F6EECF244321}">
                <p14:modId xmlns:p14="http://schemas.microsoft.com/office/powerpoint/2010/main" val="3354899589"/>
              </p:ext>
            </p:extLst>
          </p:nvPr>
        </p:nvGraphicFramePr>
        <p:xfrm>
          <a:off x="1200721" y="4547659"/>
          <a:ext cx="6973375" cy="200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642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Office Locations</a:t>
            </a:r>
          </a:p>
        </p:txBody>
      </p:sp>
      <p:graphicFrame>
        <p:nvGraphicFramePr>
          <p:cNvPr id="4" name="Table 4">
            <a:extLst>
              <a:ext uri="{FF2B5EF4-FFF2-40B4-BE49-F238E27FC236}">
                <a16:creationId xmlns:a16="http://schemas.microsoft.com/office/drawing/2014/main" id="{43742ECE-1574-454C-9BC3-4EF375735D36}"/>
              </a:ext>
            </a:extLst>
          </p:cNvPr>
          <p:cNvGraphicFramePr>
            <a:graphicFrameLocks noGrp="1"/>
          </p:cNvGraphicFramePr>
          <p:nvPr>
            <p:extLst>
              <p:ext uri="{D42A27DB-BD31-4B8C-83A1-F6EECF244321}">
                <p14:modId xmlns:p14="http://schemas.microsoft.com/office/powerpoint/2010/main" val="1797995019"/>
              </p:ext>
            </p:extLst>
          </p:nvPr>
        </p:nvGraphicFramePr>
        <p:xfrm>
          <a:off x="365760" y="1188720"/>
          <a:ext cx="8412480" cy="4480560"/>
        </p:xfrm>
        <a:graphic>
          <a:graphicData uri="http://schemas.openxmlformats.org/drawingml/2006/table">
            <a:tbl>
              <a:tblPr firstRow="1" bandRow="1">
                <a:effectLst>
                  <a:outerShdw blurRad="50800" dist="38100" dir="2700000" algn="tl" rotWithShape="0">
                    <a:prstClr val="black">
                      <a:alpha val="40000"/>
                    </a:prstClr>
                  </a:outerShdw>
                </a:effectLst>
                <a:tableStyleId>{74C1A8A3-306A-4EB7-A6B1-4F7E0EB9C5D6}</a:tableStyleId>
              </a:tblPr>
              <a:tblGrid>
                <a:gridCol w="4196155">
                  <a:extLst>
                    <a:ext uri="{9D8B030D-6E8A-4147-A177-3AD203B41FA5}">
                      <a16:colId xmlns:a16="http://schemas.microsoft.com/office/drawing/2014/main" val="1415722916"/>
                    </a:ext>
                  </a:extLst>
                </a:gridCol>
                <a:gridCol w="4216325">
                  <a:extLst>
                    <a:ext uri="{9D8B030D-6E8A-4147-A177-3AD203B41FA5}">
                      <a16:colId xmlns:a16="http://schemas.microsoft.com/office/drawing/2014/main" val="953354248"/>
                    </a:ext>
                  </a:extLst>
                </a:gridCol>
              </a:tblGrid>
              <a:tr h="347516">
                <a:tc>
                  <a:txBody>
                    <a:bodyPr/>
                    <a:lstStyle/>
                    <a:p>
                      <a:pPr algn="ctr"/>
                      <a:r>
                        <a:rPr lang="en-US" sz="2000" dirty="0">
                          <a:latin typeface="Arial" panose="020B0604020202020204" pitchFamily="34" charset="0"/>
                          <a:cs typeface="Arial" panose="020B0604020202020204" pitchFamily="34" charset="0"/>
                        </a:rPr>
                        <a:t>Office Location</a:t>
                      </a:r>
                    </a:p>
                  </a:txBody>
                  <a:tcPr>
                    <a:lnL>
                      <a:noFill/>
                    </a:lnL>
                    <a:lnR>
                      <a:noFill/>
                    </a:lnR>
                    <a:lnT w="25400" cmpd="sng">
                      <a:noFill/>
                    </a:lnT>
                    <a:lnB w="25400" cmpd="sng">
                      <a:noFill/>
                    </a:lnB>
                    <a:lnTlToBr w="12700" cmpd="sng">
                      <a:noFill/>
                      <a:prstDash val="solid"/>
                    </a:lnTlToBr>
                    <a:lnBlToTr w="12700" cmpd="sng">
                      <a:noFill/>
                      <a:prstDash val="solid"/>
                    </a:lnBlToTr>
                    <a:solidFill>
                      <a:srgbClr val="5D83B5"/>
                    </a:solidFill>
                  </a:tcPr>
                </a:tc>
                <a:tc>
                  <a:txBody>
                    <a:bodyPr/>
                    <a:lstStyle/>
                    <a:p>
                      <a:pPr algn="ctr"/>
                      <a:r>
                        <a:rPr lang="en-US" sz="2000" dirty="0">
                          <a:latin typeface="Arial" panose="020B0604020202020204" pitchFamily="34" charset="0"/>
                          <a:cs typeface="Arial" panose="020B0604020202020204" pitchFamily="34" charset="0"/>
                        </a:rPr>
                        <a:t>Services Available</a:t>
                      </a:r>
                    </a:p>
                  </a:txBody>
                  <a:tcPr>
                    <a:lnL>
                      <a:noFill/>
                    </a:lnL>
                    <a:lnR>
                      <a:noFill/>
                    </a:lnR>
                    <a:lnT w="25400" cmpd="sng">
                      <a:noFill/>
                    </a:lnT>
                    <a:lnB w="25400" cmpd="sng">
                      <a:noFill/>
                    </a:lnB>
                    <a:lnTlToBr w="12700" cmpd="sng">
                      <a:noFill/>
                      <a:prstDash val="solid"/>
                    </a:lnTlToBr>
                    <a:lnBlToTr w="12700" cmpd="sng">
                      <a:noFill/>
                      <a:prstDash val="solid"/>
                    </a:lnBlToTr>
                    <a:solidFill>
                      <a:srgbClr val="5D83B5"/>
                    </a:solidFill>
                  </a:tcPr>
                </a:tc>
                <a:extLst>
                  <a:ext uri="{0D108BD9-81ED-4DB2-BD59-A6C34878D82A}">
                    <a16:rowId xmlns:a16="http://schemas.microsoft.com/office/drawing/2014/main" val="3482760995"/>
                  </a:ext>
                </a:extLst>
              </a:tr>
              <a:tr h="1791043">
                <a:tc>
                  <a:txBody>
                    <a:bodyPr/>
                    <a:lstStyle/>
                    <a:p>
                      <a:endParaRPr lang="en-US" sz="1600" dirty="0">
                        <a:solidFill>
                          <a:schemeClr val="tx2"/>
                        </a:solidFill>
                        <a:latin typeface="Arial" panose="020B0604020202020204" pitchFamily="34" charset="0"/>
                        <a:cs typeface="Arial" panose="020B0604020202020204" pitchFamily="34" charset="0"/>
                      </a:endParaRPr>
                    </a:p>
                    <a:p>
                      <a:r>
                        <a:rPr lang="en-US" sz="1600" dirty="0">
                          <a:solidFill>
                            <a:schemeClr val="tx2"/>
                          </a:solidFill>
                          <a:latin typeface="Arial" panose="020B0604020202020204" pitchFamily="34" charset="0"/>
                          <a:cs typeface="Arial" panose="020B0604020202020204" pitchFamily="34" charset="0"/>
                        </a:rPr>
                        <a:t>Main Office: </a:t>
                      </a:r>
                    </a:p>
                    <a:p>
                      <a:r>
                        <a:rPr lang="en-US" sz="1600" kern="1200" dirty="0">
                          <a:solidFill>
                            <a:schemeClr val="tx2"/>
                          </a:solidFill>
                          <a:effectLst/>
                          <a:latin typeface="Arial" panose="020B0604020202020204" pitchFamily="34" charset="0"/>
                          <a:cs typeface="Arial" panose="020B0604020202020204" pitchFamily="34" charset="0"/>
                        </a:rPr>
                        <a:t>6450 U.S. Highway 1</a:t>
                      </a:r>
                      <a:br>
                        <a:rPr lang="en-US" sz="1600" dirty="0">
                          <a:solidFill>
                            <a:schemeClr val="tx2"/>
                          </a:solidFill>
                          <a:latin typeface="Arial" panose="020B0604020202020204" pitchFamily="34" charset="0"/>
                          <a:cs typeface="Arial" panose="020B0604020202020204" pitchFamily="34" charset="0"/>
                        </a:rPr>
                      </a:br>
                      <a:r>
                        <a:rPr lang="en-US" sz="1600" kern="1200" dirty="0">
                          <a:solidFill>
                            <a:schemeClr val="tx2"/>
                          </a:solidFill>
                          <a:effectLst/>
                          <a:latin typeface="Arial" panose="020B0604020202020204" pitchFamily="34" charset="0"/>
                          <a:cs typeface="Arial" panose="020B0604020202020204" pitchFamily="34" charset="0"/>
                        </a:rPr>
                        <a:t>Rockledge, FL 32955</a:t>
                      </a:r>
                      <a:br>
                        <a:rPr lang="en-US" sz="1600" dirty="0">
                          <a:solidFill>
                            <a:schemeClr val="tx2"/>
                          </a:solidFill>
                          <a:latin typeface="Arial" panose="020B0604020202020204" pitchFamily="34" charset="0"/>
                          <a:cs typeface="Arial" panose="020B0604020202020204" pitchFamily="34" charset="0"/>
                        </a:rPr>
                      </a:br>
                      <a:endParaRPr lang="en-US" sz="1600" dirty="0">
                        <a:solidFill>
                          <a:schemeClr val="tx2"/>
                        </a:solidFill>
                        <a:latin typeface="Arial" panose="020B0604020202020204" pitchFamily="34" charset="0"/>
                        <a:cs typeface="Arial" panose="020B0604020202020204" pitchFamily="34" charset="0"/>
                      </a:endParaRPr>
                    </a:p>
                    <a:p>
                      <a:r>
                        <a:rPr lang="en-US" sz="1600" kern="1200" dirty="0">
                          <a:solidFill>
                            <a:schemeClr val="tx2"/>
                          </a:solidFill>
                          <a:effectLst/>
                          <a:latin typeface="Arial" panose="020B0604020202020204" pitchFamily="34" charset="0"/>
                          <a:cs typeface="Arial" panose="020B0604020202020204" pitchFamily="34" charset="0"/>
                        </a:rPr>
                        <a:t>General office hours: </a:t>
                      </a:r>
                    </a:p>
                    <a:p>
                      <a:pPr marL="288925" indent="0"/>
                      <a:r>
                        <a:rPr lang="en-US" sz="1600" kern="1200" dirty="0">
                          <a:solidFill>
                            <a:schemeClr val="tx2"/>
                          </a:solidFill>
                          <a:effectLst/>
                          <a:latin typeface="Arial" panose="020B0604020202020204" pitchFamily="34" charset="0"/>
                          <a:cs typeface="Arial" panose="020B0604020202020204" pitchFamily="34" charset="0"/>
                        </a:rPr>
                        <a:t>Weekdays, 8 a.m. to 5 p.m.</a:t>
                      </a:r>
                    </a:p>
                    <a:p>
                      <a:pPr marL="288925" indent="0"/>
                      <a:endParaRPr lang="en-US" sz="1600" dirty="0">
                        <a:solidFill>
                          <a:schemeClr val="tx2"/>
                        </a:solidFill>
                        <a:latin typeface="Arial" panose="020B0604020202020204" pitchFamily="34" charset="0"/>
                        <a:cs typeface="Arial" panose="020B0604020202020204" pitchFamily="34" charset="0"/>
                      </a:endParaRPr>
                    </a:p>
                  </a:txBody>
                  <a:tcPr>
                    <a:lnL>
                      <a:noFill/>
                    </a:lnL>
                    <a:lnR>
                      <a:noFill/>
                    </a:lnR>
                    <a:lnT w="25400" cmpd="sng">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nSpc>
                          <a:spcPct val="200000"/>
                        </a:lnSpc>
                        <a:buFont typeface="Wingdings" panose="05000000000000000000" pitchFamily="2" charset="2"/>
                        <a:buNone/>
                      </a:pPr>
                      <a:endParaRPr lang="en-US" sz="1600" dirty="0">
                        <a:solidFill>
                          <a:schemeClr val="tx2"/>
                        </a:solidFill>
                        <a:latin typeface="Arial" panose="020B0604020202020204" pitchFamily="34" charset="0"/>
                        <a:cs typeface="Arial" panose="020B0604020202020204" pitchFamily="34" charset="0"/>
                      </a:endParaRPr>
                    </a:p>
                    <a:p>
                      <a:pPr marL="0" indent="0" algn="ctr">
                        <a:lnSpc>
                          <a:spcPct val="100000"/>
                        </a:lnSpc>
                        <a:spcBef>
                          <a:spcPts val="0"/>
                        </a:spcBef>
                        <a:buFont typeface="Wingdings" panose="05000000000000000000" pitchFamily="2" charset="2"/>
                        <a:buNone/>
                      </a:pPr>
                      <a:r>
                        <a:rPr lang="en-US" sz="1600" dirty="0">
                          <a:solidFill>
                            <a:schemeClr val="tx2"/>
                          </a:solidFill>
                          <a:latin typeface="Arial" panose="020B0604020202020204" pitchFamily="34" charset="0"/>
                          <a:cs typeface="Arial" panose="020B0604020202020204" pitchFamily="34" charset="0"/>
                        </a:rPr>
                        <a:t>Customer Service</a:t>
                      </a:r>
                    </a:p>
                    <a:p>
                      <a:pPr marL="0" indent="0" algn="ctr">
                        <a:spcBef>
                          <a:spcPts val="0"/>
                        </a:spcBef>
                        <a:buFont typeface="Wingdings" panose="05000000000000000000" pitchFamily="2" charset="2"/>
                        <a:buNone/>
                      </a:pPr>
                      <a:r>
                        <a:rPr lang="en-US" sz="1600" dirty="0">
                          <a:solidFill>
                            <a:schemeClr val="tx2"/>
                          </a:solidFill>
                          <a:latin typeface="Arial" panose="020B0604020202020204" pitchFamily="34" charset="0"/>
                          <a:cs typeface="Arial" panose="020B0604020202020204" pitchFamily="34" charset="0"/>
                        </a:rPr>
                        <a:t>All Sales functions</a:t>
                      </a:r>
                    </a:p>
                  </a:txBody>
                  <a:tcPr>
                    <a:lnL>
                      <a:noFill/>
                    </a:lnL>
                    <a:lnR>
                      <a:noFill/>
                    </a:lnR>
                    <a:lnT w="25400" cmpd="sng">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7506821"/>
                  </a:ext>
                </a:extLst>
              </a:tr>
              <a:tr h="1791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kern="1200" dirty="0">
                        <a:solidFill>
                          <a:schemeClr val="tx2"/>
                        </a:solidFill>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Arial" panose="020B0604020202020204" pitchFamily="34" charset="0"/>
                          <a:cs typeface="Arial" panose="020B0604020202020204" pitchFamily="34" charset="0"/>
                        </a:rPr>
                        <a:t>AdventHealth Advantage Plans:</a:t>
                      </a:r>
                      <a:br>
                        <a:rPr lang="en-US" sz="1600" dirty="0">
                          <a:solidFill>
                            <a:schemeClr val="tx2"/>
                          </a:solidFill>
                          <a:latin typeface="Arial" panose="020B0604020202020204" pitchFamily="34" charset="0"/>
                          <a:cs typeface="Arial" panose="020B0604020202020204" pitchFamily="34" charset="0"/>
                        </a:rPr>
                      </a:br>
                      <a:r>
                        <a:rPr lang="en-US" sz="1600" kern="1200" dirty="0">
                          <a:solidFill>
                            <a:schemeClr val="tx2"/>
                          </a:solidFill>
                          <a:effectLst/>
                          <a:latin typeface="Arial" panose="020B0604020202020204" pitchFamily="34" charset="0"/>
                          <a:cs typeface="Arial" panose="020B0604020202020204" pitchFamily="34" charset="0"/>
                        </a:rPr>
                        <a:t>1425 W. Granada Blvd., Suite 4 </a:t>
                      </a:r>
                      <a:br>
                        <a:rPr lang="en-US" sz="1600" dirty="0">
                          <a:solidFill>
                            <a:schemeClr val="tx2"/>
                          </a:solidFill>
                          <a:latin typeface="Arial" panose="020B0604020202020204" pitchFamily="34" charset="0"/>
                          <a:cs typeface="Arial" panose="020B0604020202020204" pitchFamily="34" charset="0"/>
                        </a:rPr>
                      </a:br>
                      <a:r>
                        <a:rPr lang="en-US" sz="1600" kern="1200" dirty="0">
                          <a:solidFill>
                            <a:schemeClr val="tx2"/>
                          </a:solidFill>
                          <a:effectLst/>
                          <a:latin typeface="Arial" panose="020B0604020202020204" pitchFamily="34" charset="0"/>
                          <a:cs typeface="Arial" panose="020B0604020202020204" pitchFamily="34" charset="0"/>
                        </a:rPr>
                        <a:t>Ormond Beach, FL 32174</a:t>
                      </a:r>
                      <a:br>
                        <a:rPr lang="en-US" sz="1600" dirty="0">
                          <a:solidFill>
                            <a:schemeClr val="tx2"/>
                          </a:solidFill>
                          <a:latin typeface="Arial" panose="020B0604020202020204" pitchFamily="34" charset="0"/>
                          <a:cs typeface="Arial" panose="020B0604020202020204" pitchFamily="34" charset="0"/>
                        </a:rPr>
                      </a:br>
                      <a:endParaRPr lang="en-US" sz="1600" dirty="0">
                        <a:solidFill>
                          <a:schemeClr val="tx2"/>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Arial" panose="020B0604020202020204" pitchFamily="34" charset="0"/>
                          <a:cs typeface="Arial" panose="020B0604020202020204" pitchFamily="34" charset="0"/>
                        </a:rPr>
                        <a:t>General office hours: </a:t>
                      </a:r>
                    </a:p>
                    <a:p>
                      <a:pPr marL="288925"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Arial" panose="020B0604020202020204" pitchFamily="34" charset="0"/>
                          <a:cs typeface="Arial" panose="020B0604020202020204" pitchFamily="34" charset="0"/>
                        </a:rPr>
                        <a:t>Weekdays, 8 a.m. to 5 p.m.</a:t>
                      </a:r>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200000"/>
                        </a:lnSpc>
                        <a:spcBef>
                          <a:spcPts val="1200"/>
                        </a:spcBef>
                        <a:spcAft>
                          <a:spcPts val="0"/>
                        </a:spcAft>
                        <a:buClrTx/>
                        <a:buSzTx/>
                        <a:buFont typeface="Wingdings" panose="05000000000000000000" pitchFamily="2" charset="2"/>
                        <a:buNone/>
                        <a:tabLst/>
                        <a:defRPr/>
                      </a:pPr>
                      <a:endParaRPr lang="en-US" sz="1600" dirty="0">
                        <a:solidFill>
                          <a:schemeClr val="tx2"/>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dirty="0">
                        <a:solidFill>
                          <a:schemeClr val="tx2"/>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solidFill>
                            <a:schemeClr val="tx2"/>
                          </a:solidFill>
                          <a:latin typeface="Arial" panose="020B0604020202020204" pitchFamily="34" charset="0"/>
                          <a:cs typeface="Arial" panose="020B0604020202020204" pitchFamily="34" charset="0"/>
                        </a:rPr>
                        <a:t>AdventHealth Advantage Plans </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solidFill>
                            <a:schemeClr val="tx2"/>
                          </a:solidFill>
                          <a:latin typeface="Arial" panose="020B0604020202020204" pitchFamily="34" charset="0"/>
                          <a:cs typeface="Arial" panose="020B0604020202020204" pitchFamily="34" charset="0"/>
                        </a:rPr>
                        <a:t>Medicare Sales only</a:t>
                      </a:r>
                    </a:p>
                    <a:p>
                      <a:endParaRPr lang="en-US" sz="1600" dirty="0">
                        <a:solidFill>
                          <a:schemeClr val="tx2"/>
                        </a:solidFill>
                        <a:latin typeface="Arial" panose="020B0604020202020204" pitchFamily="34" charset="0"/>
                        <a:cs typeface="Arial" panose="020B0604020202020204" pitchFamily="34" charset="0"/>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416886538"/>
                  </a:ext>
                </a:extLst>
              </a:tr>
            </a:tbl>
          </a:graphicData>
        </a:graphic>
      </p:graphicFrame>
    </p:spTree>
    <p:extLst>
      <p:ext uri="{BB962C8B-B14F-4D97-AF65-F5344CB8AC3E}">
        <p14:creationId xmlns:p14="http://schemas.microsoft.com/office/powerpoint/2010/main" val="189827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06D85-5906-4265-AF50-4A64EB80D047}"/>
              </a:ext>
            </a:extLst>
          </p:cNvPr>
          <p:cNvSpPr txBox="1">
            <a:spLocks/>
          </p:cNvSpPr>
          <p:nvPr/>
        </p:nvSpPr>
        <p:spPr>
          <a:xfrm>
            <a:off x="1336562" y="2455002"/>
            <a:ext cx="6470877" cy="11050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r>
              <a:rPr lang="en-US" sz="7200" dirty="0">
                <a:solidFill>
                  <a:schemeClr val="tx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03448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4910C2-E7FE-4F59-9C5C-50C811E5D3D0}"/>
              </a:ext>
            </a:extLst>
          </p:cNvPr>
          <p:cNvSpPr/>
          <p:nvPr/>
        </p:nvSpPr>
        <p:spPr>
          <a:xfrm>
            <a:off x="4541520" y="2308339"/>
            <a:ext cx="2011680" cy="332398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a:buClr>
                <a:schemeClr val="tx2"/>
              </a:buClr>
              <a:defRPr/>
            </a:pPr>
            <a:r>
              <a:rPr lang="en-US" sz="1400" b="1" dirty="0">
                <a:solidFill>
                  <a:srgbClr val="5D83B5"/>
                </a:solidFill>
                <a:latin typeface="Arial" panose="020B0604020202020204" pitchFamily="34" charset="0"/>
                <a:cs typeface="Arial" panose="020B0604020202020204" pitchFamily="34" charset="0"/>
              </a:rPr>
              <a:t>Part C</a:t>
            </a:r>
          </a:p>
          <a:p>
            <a:pPr>
              <a:buClr>
                <a:schemeClr val="tx2"/>
              </a:buClr>
              <a:defRPr/>
            </a:pPr>
            <a:r>
              <a:rPr lang="en-US" sz="1400" b="1" dirty="0">
                <a:solidFill>
                  <a:schemeClr val="tx2"/>
                </a:solidFill>
                <a:latin typeface="Arial" panose="020B0604020202020204" pitchFamily="34" charset="0"/>
                <a:cs typeface="Arial" panose="020B0604020202020204" pitchFamily="34" charset="0"/>
              </a:rPr>
              <a:t>“Medicare Advantage” (MA) Plans</a:t>
            </a:r>
          </a:p>
          <a:p>
            <a:pPr marL="185738" indent="-185738">
              <a:buClr>
                <a:schemeClr val="tx2"/>
              </a:buClr>
              <a:buFont typeface="Wingdings" panose="05000000000000000000" pitchFamily="2" charset="2"/>
              <a:buChar char="§"/>
              <a:defRPr/>
            </a:pPr>
            <a:r>
              <a:rPr lang="en-US" sz="1400" dirty="0">
                <a:solidFill>
                  <a:schemeClr val="tx2"/>
                </a:solidFill>
                <a:latin typeface="Arial" panose="020B0604020202020204" pitchFamily="34" charset="0"/>
                <a:cs typeface="Arial" panose="020B0604020202020204" pitchFamily="34" charset="0"/>
              </a:rPr>
              <a:t>Offered by private companies approved by Medicare</a:t>
            </a:r>
          </a:p>
          <a:p>
            <a:pPr marL="185738" indent="-185738">
              <a:buClr>
                <a:schemeClr val="tx2"/>
              </a:buClr>
              <a:buFont typeface="Wingdings" panose="05000000000000000000" pitchFamily="2" charset="2"/>
              <a:buChar char="§"/>
              <a:defRPr/>
            </a:pPr>
            <a:r>
              <a:rPr lang="en-US" sz="1400" dirty="0">
                <a:solidFill>
                  <a:schemeClr val="tx2"/>
                </a:solidFill>
                <a:latin typeface="Arial" panose="020B0604020202020204" pitchFamily="34" charset="0"/>
                <a:cs typeface="Arial" panose="020B0604020202020204" pitchFamily="34" charset="0"/>
              </a:rPr>
              <a:t>Covers hospital and doctor’s visits</a:t>
            </a:r>
          </a:p>
          <a:p>
            <a:pPr marL="185738" indent="-185738">
              <a:buClr>
                <a:schemeClr val="tx2"/>
              </a:buClr>
              <a:buFont typeface="Wingdings" panose="05000000000000000000" pitchFamily="2" charset="2"/>
              <a:buChar char="§"/>
              <a:defRPr/>
            </a:pPr>
            <a:r>
              <a:rPr lang="en-US" sz="1400" dirty="0">
                <a:solidFill>
                  <a:schemeClr val="tx2"/>
                </a:solidFill>
                <a:latin typeface="Arial" panose="020B0604020202020204" pitchFamily="34" charset="0"/>
                <a:cs typeface="Arial" panose="020B0604020202020204" pitchFamily="34" charset="0"/>
              </a:rPr>
              <a:t>May cover  prescription drugs</a:t>
            </a:r>
          </a:p>
          <a:p>
            <a:pPr marL="185738" indent="-185738">
              <a:buClr>
                <a:schemeClr val="tx2"/>
              </a:buClr>
              <a:buFont typeface="Wingdings" panose="05000000000000000000" pitchFamily="2" charset="2"/>
              <a:buChar char="§"/>
              <a:defRPr/>
            </a:pPr>
            <a:r>
              <a:rPr lang="en-US" sz="1400" dirty="0">
                <a:solidFill>
                  <a:schemeClr val="tx2"/>
                </a:solidFill>
                <a:latin typeface="Arial" panose="020B0604020202020204" pitchFamily="34" charset="0"/>
                <a:cs typeface="Arial" panose="020B0604020202020204" pitchFamily="34" charset="0"/>
              </a:rPr>
              <a:t>Could include dental, hearing &amp; vision benefits</a:t>
            </a:r>
          </a:p>
        </p:txBody>
      </p:sp>
      <p:sp>
        <p:nvSpPr>
          <p:cNvPr id="10" name="Rectangle 53">
            <a:extLst>
              <a:ext uri="{FF2B5EF4-FFF2-40B4-BE49-F238E27FC236}">
                <a16:creationId xmlns:a16="http://schemas.microsoft.com/office/drawing/2014/main" id="{D1520912-899F-40EB-A01B-AD6DF36B688D}"/>
              </a:ext>
            </a:extLst>
          </p:cNvPr>
          <p:cNvSpPr>
            <a:spLocks noChangeArrowheads="1"/>
          </p:cNvSpPr>
          <p:nvPr/>
        </p:nvSpPr>
        <p:spPr bwMode="auto">
          <a:xfrm>
            <a:off x="6766560" y="2305331"/>
            <a:ext cx="2011680" cy="289310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sz="1400" b="1" dirty="0">
                <a:solidFill>
                  <a:srgbClr val="5D83B5"/>
                </a:solidFill>
                <a:latin typeface="Arial" panose="020B0604020202020204" pitchFamily="34" charset="0"/>
                <a:cs typeface="Arial" panose="020B0604020202020204" pitchFamily="34" charset="0"/>
              </a:rPr>
              <a:t>Part D</a:t>
            </a:r>
          </a:p>
          <a:p>
            <a:r>
              <a:rPr lang="en-US" sz="1400" b="1" dirty="0">
                <a:solidFill>
                  <a:schemeClr val="tx2"/>
                </a:solidFill>
                <a:latin typeface="Arial" panose="020B0604020202020204" pitchFamily="34" charset="0"/>
                <a:cs typeface="Arial" panose="020B0604020202020204" pitchFamily="34" charset="0"/>
              </a:rPr>
              <a:t>Prescription Drug Plan </a:t>
            </a:r>
            <a:r>
              <a:rPr lang="en-US" sz="1400" dirty="0">
                <a:solidFill>
                  <a:schemeClr val="tx2"/>
                </a:solidFill>
                <a:latin typeface="Arial" panose="020B0604020202020204" pitchFamily="34" charset="0"/>
                <a:cs typeface="Arial" panose="020B0604020202020204" pitchFamily="34" charset="0"/>
              </a:rPr>
              <a:t>options:</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A standalone prescription drug plan (PDP) </a:t>
            </a:r>
          </a:p>
          <a:p>
            <a:pPr marL="283464">
              <a:buClr>
                <a:srgbClr val="4E84C4"/>
              </a:buClr>
            </a:pPr>
            <a:r>
              <a:rPr lang="en-US" sz="1400" b="1" dirty="0">
                <a:solidFill>
                  <a:schemeClr val="tx2"/>
                </a:solidFill>
                <a:latin typeface="Arial" panose="020B0604020202020204" pitchFamily="34" charset="0"/>
                <a:cs typeface="Arial" panose="020B0604020202020204" pitchFamily="34" charset="0"/>
              </a:rPr>
              <a:t>     −OR −</a:t>
            </a:r>
            <a:r>
              <a:rPr lang="en-US" sz="1400" dirty="0">
                <a:solidFill>
                  <a:schemeClr val="tx2"/>
                </a:solidFill>
                <a:latin typeface="Arial" panose="020B0604020202020204" pitchFamily="34" charset="0"/>
                <a:cs typeface="Arial" panose="020B0604020202020204" pitchFamily="34" charset="0"/>
              </a:rPr>
              <a:t>      </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Medicare Advantage- Prescription Drug Plan (MAPD) that offers both medical and drug benefits</a:t>
            </a:r>
          </a:p>
        </p:txBody>
      </p:sp>
      <p:sp>
        <p:nvSpPr>
          <p:cNvPr id="3" name="Title 2"/>
          <p:cNvSpPr>
            <a:spLocks noGrp="1"/>
          </p:cNvSpPr>
          <p:nvPr>
            <p:ph type="title"/>
          </p:nvPr>
        </p:nvSpPr>
        <p:spPr/>
        <p:txBody>
          <a:bodyPr>
            <a:noAutofit/>
          </a:bodyPr>
          <a:lstStyle/>
          <a:p>
            <a:r>
              <a:rPr lang="en-US" dirty="0">
                <a:solidFill>
                  <a:schemeClr val="tx2"/>
                </a:solidFill>
              </a:rPr>
              <a:t>Medicare “ABCDs”</a:t>
            </a:r>
            <a:endParaRPr lang="en-US" dirty="0"/>
          </a:p>
        </p:txBody>
      </p:sp>
      <p:sp>
        <p:nvSpPr>
          <p:cNvPr id="4" name="TextBox 3"/>
          <p:cNvSpPr txBox="1"/>
          <p:nvPr/>
        </p:nvSpPr>
        <p:spPr>
          <a:xfrm>
            <a:off x="365760" y="2305335"/>
            <a:ext cx="1828800" cy="2323713"/>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US" sz="1400" b="1" dirty="0">
                <a:solidFill>
                  <a:srgbClr val="5D83B5"/>
                </a:solidFill>
                <a:latin typeface="Arial" panose="020B0604020202020204" pitchFamily="34" charset="0"/>
                <a:cs typeface="Arial" panose="020B0604020202020204" pitchFamily="34" charset="0"/>
              </a:rPr>
              <a:t>Part A</a:t>
            </a:r>
          </a:p>
          <a:p>
            <a:pPr>
              <a:buClr>
                <a:schemeClr val="tx2"/>
              </a:buClr>
            </a:pPr>
            <a:r>
              <a:rPr lang="en-US" sz="1400" b="1" dirty="0">
                <a:solidFill>
                  <a:schemeClr val="tx2"/>
                </a:solidFill>
                <a:latin typeface="Arial" panose="020B0604020202020204" pitchFamily="34" charset="0"/>
                <a:cs typeface="Arial" panose="020B0604020202020204" pitchFamily="34" charset="0"/>
              </a:rPr>
              <a:t>Original Medicare</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Hospitals</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Hospice </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Home Health</a:t>
            </a:r>
          </a:p>
          <a:p>
            <a:pPr marL="185738" indent="-185738">
              <a:spcAft>
                <a:spcPts val="600"/>
              </a:spcAft>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Skilled Nursing Facility</a:t>
            </a:r>
          </a:p>
          <a:p>
            <a:pPr>
              <a:buClr>
                <a:srgbClr val="4E84C4"/>
              </a:buClr>
            </a:pPr>
            <a:r>
              <a:rPr lang="en-US" sz="1400" dirty="0">
                <a:solidFill>
                  <a:schemeClr val="tx2"/>
                </a:solidFill>
                <a:latin typeface="Arial" panose="020B0604020202020204" pitchFamily="34" charset="0"/>
                <a:cs typeface="Arial" panose="020B0604020202020204" pitchFamily="34" charset="0"/>
              </a:rPr>
              <a:t>Deductible and Cost-Sharing are applied</a:t>
            </a:r>
          </a:p>
        </p:txBody>
      </p:sp>
      <p:sp>
        <p:nvSpPr>
          <p:cNvPr id="5" name="TextBox 4"/>
          <p:cNvSpPr txBox="1"/>
          <p:nvPr/>
        </p:nvSpPr>
        <p:spPr>
          <a:xfrm>
            <a:off x="2407920" y="2309366"/>
            <a:ext cx="1920240" cy="2539157"/>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a:buClr>
                <a:schemeClr val="tx2"/>
              </a:buClr>
            </a:pPr>
            <a:r>
              <a:rPr lang="en-US" sz="1400" b="1" dirty="0">
                <a:solidFill>
                  <a:srgbClr val="5D83B5"/>
                </a:solidFill>
                <a:latin typeface="Arial" panose="020B0604020202020204" pitchFamily="34" charset="0"/>
                <a:cs typeface="Arial" panose="020B0604020202020204" pitchFamily="34" charset="0"/>
              </a:rPr>
              <a:t>Part B</a:t>
            </a:r>
          </a:p>
          <a:p>
            <a:pPr>
              <a:buClr>
                <a:schemeClr val="tx2"/>
              </a:buClr>
            </a:pPr>
            <a:r>
              <a:rPr lang="en-US" sz="1400" b="1" dirty="0">
                <a:solidFill>
                  <a:schemeClr val="tx2"/>
                </a:solidFill>
                <a:latin typeface="Arial" panose="020B0604020202020204" pitchFamily="34" charset="0"/>
                <a:cs typeface="Arial" panose="020B0604020202020204" pitchFamily="34" charset="0"/>
              </a:rPr>
              <a:t>Original Medicare</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Physician services</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Diagnostic services</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Preventive services</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Outpatient services</a:t>
            </a:r>
          </a:p>
          <a:p>
            <a:pPr marL="185738" indent="-185738">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Medical equipment</a:t>
            </a:r>
          </a:p>
          <a:p>
            <a:pPr marL="185738" indent="-185738">
              <a:spcAft>
                <a:spcPts val="600"/>
              </a:spcAft>
              <a:buClr>
                <a:schemeClr val="tx2"/>
              </a:buClr>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Some prescriptions</a:t>
            </a:r>
          </a:p>
          <a:p>
            <a:r>
              <a:rPr lang="en-US" sz="1400" dirty="0">
                <a:solidFill>
                  <a:schemeClr val="tx2"/>
                </a:solidFill>
                <a:latin typeface="Arial" panose="020B0604020202020204" pitchFamily="34" charset="0"/>
                <a:cs typeface="Arial" panose="020B0604020202020204" pitchFamily="34" charset="0"/>
              </a:rPr>
              <a:t>Deductible and</a:t>
            </a:r>
          </a:p>
          <a:p>
            <a:r>
              <a:rPr lang="en-US" sz="1400" dirty="0">
                <a:solidFill>
                  <a:schemeClr val="tx2"/>
                </a:solidFill>
                <a:latin typeface="Arial" panose="020B0604020202020204" pitchFamily="34" charset="0"/>
                <a:cs typeface="Arial" panose="020B0604020202020204" pitchFamily="34" charset="0"/>
              </a:rPr>
              <a:t>Cost-Sharing are applied</a:t>
            </a:r>
          </a:p>
        </p:txBody>
      </p:sp>
      <p:pic>
        <p:nvPicPr>
          <p:cNvPr id="20" name="Picture 10" descr="Understanding 4 Parts of Medicare | Johns Hopkins Advantage MD"/>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4520" y="1102605"/>
            <a:ext cx="1071279" cy="10712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Understanding 4 Parts of Medicare | Johns Hopkins Advantage MD"/>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33835" y="1105473"/>
            <a:ext cx="1068411" cy="10684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EALTH PLANNING | Dion J. Jayakoddy | Tracy, CA"/>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006852" y="1102605"/>
            <a:ext cx="1081017" cy="1071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Understanding 4 Parts of Medicare | Johns Hopkins Advantage MD"/>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38195" y="1105473"/>
            <a:ext cx="1068411" cy="106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3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37F40-E723-4089-AFA4-E6FD81F280E5}"/>
              </a:ext>
            </a:extLst>
          </p:cNvPr>
          <p:cNvSpPr/>
          <p:nvPr/>
        </p:nvSpPr>
        <p:spPr>
          <a:xfrm>
            <a:off x="365760" y="1188720"/>
            <a:ext cx="8412480" cy="4337021"/>
          </a:xfrm>
          <a:prstGeom prst="rect">
            <a:avLst/>
          </a:prstGeom>
        </p:spPr>
        <p:txBody>
          <a:bodyPr wrap="square" lIns="0" tIns="0" rIns="0" bIns="0">
            <a:noAutofit/>
          </a:bodyPr>
          <a:lstStyle/>
          <a:p>
            <a:pPr>
              <a:spcAft>
                <a:spcPts val="300"/>
              </a:spcAft>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Medicare Part A</a:t>
            </a:r>
          </a:p>
          <a:p>
            <a:pPr marL="230188"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Part of Original Medicare</a:t>
            </a:r>
          </a:p>
          <a:p>
            <a:pPr marL="230188" marR="0" lvl="0"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Helps cover inpatient care in hospitals, skilled nursing facilities, short-term nursing home care, hospice and home healthcare.</a:t>
            </a:r>
          </a:p>
          <a:p>
            <a:pPr marL="230188" marR="0" lvl="0" indent="-230188">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Most beneficiaries do not pay a premium for Part A.</a:t>
            </a:r>
          </a:p>
          <a:p>
            <a:pPr marL="519113" lvl="1" indent="-304800">
              <a:buFont typeface="Courier New" panose="02070309020205020404" pitchFamily="49" charset="0"/>
              <a:buChar char="o"/>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Part A is premium-free to beneficiaries if they (or their spouse) had been employed and paid Medicare taxes for 40+ quarters (10+ years) in their lifetime.</a:t>
            </a:r>
          </a:p>
          <a:p>
            <a:pPr marL="519113" lvl="1" indent="-304800">
              <a:spcAft>
                <a:spcPts val="2400"/>
              </a:spcAft>
              <a:buFont typeface="Courier New" panose="02070309020205020404" pitchFamily="49" charset="0"/>
              <a:buChar char="o"/>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For those who worked less than 30 quarters (approximately 7.5 years) in 2021, the premium can be up to $471 per month.</a:t>
            </a:r>
          </a:p>
          <a:p>
            <a:pPr>
              <a:spcAft>
                <a:spcPts val="300"/>
              </a:spcAft>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Part A Late Enrollment Penalty (LEP)</a:t>
            </a:r>
          </a:p>
          <a:p>
            <a:pPr marL="230188" marR="0" lvl="0"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The Part A LEP increases the monthly Part A premium by 10%.</a:t>
            </a:r>
          </a:p>
          <a:p>
            <a:pPr marL="230188" marR="0" lvl="0" indent="-230188">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Beneficiaries subject to this LEP will be required to pay the higher premium for twice the number of years that they could have had Part A but did not enroll.  </a:t>
            </a:r>
          </a:p>
          <a:p>
            <a:pPr marL="519113" lvl="1" indent="-304800">
              <a:lnSpc>
                <a:spcPct val="107000"/>
              </a:lnSpc>
              <a:spcAft>
                <a:spcPts val="600"/>
              </a:spcAft>
              <a:buFont typeface="Courier New" panose="02070309020205020404" pitchFamily="49" charset="0"/>
              <a:buChar char="o"/>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For example: if a beneficiary was eligible for Part A for two years but didn’t sign up, he/she would have to pay the higher premium for four years.</a:t>
            </a:r>
          </a:p>
        </p:txBody>
      </p:sp>
      <p:sp>
        <p:nvSpPr>
          <p:cNvPr id="4" name="Title 2"/>
          <p:cNvSpPr>
            <a:spLocks noGrp="1"/>
          </p:cNvSpPr>
          <p:nvPr>
            <p:ph type="title"/>
          </p:nvPr>
        </p:nvSpPr>
        <p:spPr>
          <a:xfrm>
            <a:off x="365760" y="365760"/>
            <a:ext cx="8569968" cy="566207"/>
          </a:xfrm>
        </p:spPr>
        <p:txBody>
          <a:bodyPr>
            <a:noAutofit/>
          </a:bodyPr>
          <a:lstStyle/>
          <a:p>
            <a:r>
              <a:rPr lang="en-US" dirty="0">
                <a:solidFill>
                  <a:schemeClr val="tx2"/>
                </a:solidFill>
              </a:rPr>
              <a:t>Medicare Part A</a:t>
            </a:r>
            <a:endParaRPr lang="en-US" dirty="0"/>
          </a:p>
        </p:txBody>
      </p:sp>
    </p:spTree>
    <p:extLst>
      <p:ext uri="{BB962C8B-B14F-4D97-AF65-F5344CB8AC3E}">
        <p14:creationId xmlns:p14="http://schemas.microsoft.com/office/powerpoint/2010/main" val="394723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5170" y="4289890"/>
            <a:ext cx="3378992" cy="168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737F40-E723-4089-AFA4-E6FD81F280E5}"/>
              </a:ext>
            </a:extLst>
          </p:cNvPr>
          <p:cNvSpPr/>
          <p:nvPr/>
        </p:nvSpPr>
        <p:spPr>
          <a:xfrm>
            <a:off x="365760" y="1188720"/>
            <a:ext cx="8412480" cy="3108543"/>
          </a:xfrm>
          <a:prstGeom prst="rect">
            <a:avLst/>
          </a:prstGeom>
        </p:spPr>
        <p:txBody>
          <a:bodyPr wrap="square" lIns="0" tIns="0" rIns="0" bIns="0">
            <a:spAutoFit/>
          </a:bodyPr>
          <a:lstStyle/>
          <a:p>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Medicare Part B</a:t>
            </a:r>
          </a:p>
          <a:p>
            <a:pPr>
              <a:spcAft>
                <a:spcPts val="1200"/>
              </a:spcAft>
            </a:pPr>
            <a:r>
              <a:rPr lang="en-US" sz="1400" dirty="0">
                <a:solidFill>
                  <a:schemeClr val="tx2"/>
                </a:solidFill>
                <a:latin typeface="Arial" panose="020B0604020202020204" pitchFamily="34" charset="0"/>
                <a:ea typeface="Calibri" panose="020F0502020204030204" pitchFamily="34" charset="0"/>
                <a:cs typeface="Arial" panose="020B0604020202020204" pitchFamily="34" charset="0"/>
              </a:rPr>
              <a:t>Covers medically necessary outpatient services and supplies like physicians’ services, home health services, some preventive services, durable medical equipment (DME) and other medical services.</a:t>
            </a:r>
          </a:p>
          <a:p>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Part B Late Enrollment Penalty (LEP)</a:t>
            </a:r>
          </a:p>
          <a:p>
            <a:pPr marL="230188" marR="0" lvl="0" indent="-230188">
              <a:spcBef>
                <a:spcPts val="0"/>
              </a:spcBef>
              <a:spcAft>
                <a:spcPts val="0"/>
              </a:spcAft>
              <a:buFont typeface="Wingdings" panose="05000000000000000000" pitchFamily="2" charset="2"/>
              <a:buChar char=""/>
              <a:tabLst>
                <a:tab pos="457200" algn="l"/>
              </a:tabLst>
            </a:pPr>
            <a:r>
              <a:rPr lang="en-US" sz="1400" dirty="0">
                <a:solidFill>
                  <a:schemeClr val="tx2"/>
                </a:solidFill>
                <a:latin typeface="Arial" panose="020B0604020202020204" pitchFamily="34" charset="0"/>
                <a:ea typeface="Calibri" panose="020F0502020204030204" pitchFamily="34" charset="0"/>
                <a:cs typeface="Arial" panose="020B0604020202020204" pitchFamily="34" charset="0"/>
              </a:rPr>
              <a:t>The Part B LEP increases the monthly Part B premium by 10%.</a:t>
            </a:r>
          </a:p>
          <a:p>
            <a:pPr marL="230188" marR="0" lvl="0" indent="-230188">
              <a:spcBef>
                <a:spcPts val="0"/>
              </a:spcBef>
              <a:spcAft>
                <a:spcPts val="0"/>
              </a:spcAft>
              <a:buFont typeface="Wingdings" panose="05000000000000000000" pitchFamily="2" charset="2"/>
              <a:buChar char=""/>
              <a:tabLst>
                <a:tab pos="457200" algn="l"/>
              </a:tabLst>
            </a:pPr>
            <a:r>
              <a:rPr lang="en-US" sz="1400" dirty="0">
                <a:solidFill>
                  <a:schemeClr val="tx2"/>
                </a:solidFill>
                <a:latin typeface="Arial" panose="020B0604020202020204" pitchFamily="34" charset="0"/>
                <a:ea typeface="Calibri" panose="020F0502020204030204" pitchFamily="34" charset="0"/>
                <a:cs typeface="Arial" panose="020B0604020202020204" pitchFamily="34" charset="0"/>
              </a:rPr>
              <a:t>Beneficiaries subject to this LEP will be required to pay the higher premium for twice the number of years that they could have had Part B but did not enroll.  </a:t>
            </a:r>
          </a:p>
          <a:p>
            <a:pPr marL="460375" lvl="1" indent="-230188">
              <a:buFont typeface="Courier New" panose="02070309020205020404" pitchFamily="49" charset="0"/>
              <a:buChar char="o"/>
              <a:tabLst>
                <a:tab pos="457200" algn="l"/>
              </a:tabLst>
            </a:pPr>
            <a:r>
              <a:rPr lang="en-US" sz="1400" dirty="0">
                <a:solidFill>
                  <a:schemeClr val="tx2"/>
                </a:solidFill>
                <a:latin typeface="Arial" panose="020B0604020202020204" pitchFamily="34" charset="0"/>
                <a:ea typeface="Calibri" panose="020F0502020204030204" pitchFamily="34" charset="0"/>
                <a:cs typeface="Arial" panose="020B0604020202020204" pitchFamily="34" charset="0"/>
              </a:rPr>
              <a:t>For example: If a beneficiary was eligible for Part B for two years but didn’t sign up, he/she would have to pay the higher premium for four years.</a:t>
            </a:r>
          </a:p>
          <a:p>
            <a:pPr marL="230188" indent="-230188">
              <a:spcAft>
                <a:spcPts val="1200"/>
              </a:spcAft>
              <a:buFont typeface="Wingdings" panose="05000000000000000000" pitchFamily="2" charset="2"/>
              <a:buChar char=""/>
              <a:tabLst>
                <a:tab pos="457200" algn="l"/>
              </a:tabLst>
            </a:pPr>
            <a:r>
              <a:rPr lang="en-US" sz="1400" dirty="0">
                <a:solidFill>
                  <a:schemeClr val="tx2"/>
                </a:solidFill>
                <a:latin typeface="Arial" panose="020B0604020202020204" pitchFamily="34" charset="0"/>
                <a:ea typeface="Calibri" panose="020F0502020204030204" pitchFamily="34" charset="0"/>
                <a:cs typeface="Arial" panose="020B0604020202020204" pitchFamily="34" charset="0"/>
              </a:rPr>
              <a:t>Although your Part B premium amount is based on your income, your penalty is calculated based on the base Part B premium. The penalty is then added to your actual premium amount.</a:t>
            </a:r>
          </a:p>
          <a:p>
            <a:pPr>
              <a:spcAft>
                <a:spcPts val="600"/>
              </a:spcAft>
            </a:pPr>
            <a:r>
              <a:rPr lang="en-US" b="1" dirty="0">
                <a:solidFill>
                  <a:schemeClr val="tx2"/>
                </a:solidFill>
                <a:latin typeface="Arial" panose="020B0604020202020204" pitchFamily="34" charset="0"/>
                <a:cs typeface="Arial" panose="020B0604020202020204" pitchFamily="34" charset="0"/>
              </a:rPr>
              <a:t>Part B Cost </a:t>
            </a:r>
            <a:r>
              <a:rPr lang="en-US" sz="2000" b="1" dirty="0">
                <a:solidFill>
                  <a:schemeClr val="tx2"/>
                </a:solidFill>
                <a:latin typeface="Arial" panose="020B0604020202020204" pitchFamily="34" charset="0"/>
                <a:cs typeface="Arial" panose="020B0604020202020204" pitchFamily="34" charset="0"/>
              </a:rPr>
              <a:t>Shares:</a:t>
            </a:r>
          </a:p>
        </p:txBody>
      </p:sp>
      <p:sp>
        <p:nvSpPr>
          <p:cNvPr id="4" name="Title 2"/>
          <p:cNvSpPr>
            <a:spLocks noGrp="1"/>
          </p:cNvSpPr>
          <p:nvPr>
            <p:ph type="title"/>
          </p:nvPr>
        </p:nvSpPr>
        <p:spPr>
          <a:xfrm>
            <a:off x="365760" y="365760"/>
            <a:ext cx="8569968" cy="566207"/>
          </a:xfrm>
        </p:spPr>
        <p:txBody>
          <a:bodyPr>
            <a:noAutofit/>
          </a:bodyPr>
          <a:lstStyle/>
          <a:p>
            <a:r>
              <a:rPr lang="en-US" dirty="0">
                <a:solidFill>
                  <a:schemeClr val="tx2"/>
                </a:solidFill>
              </a:rPr>
              <a:t>Medicare Part B</a:t>
            </a:r>
            <a:endParaRPr lang="en-US" dirty="0"/>
          </a:p>
        </p:txBody>
      </p:sp>
      <p:sp>
        <p:nvSpPr>
          <p:cNvPr id="3" name="TextBox 2"/>
          <p:cNvSpPr txBox="1"/>
          <p:nvPr/>
        </p:nvSpPr>
        <p:spPr>
          <a:xfrm>
            <a:off x="422109" y="4349035"/>
            <a:ext cx="3205114" cy="1384995"/>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Deductible:</a:t>
            </a:r>
            <a:endParaRPr lang="en-US"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Under Original Medicare, a calendar year deductible must be satisfied for most Part B services before Medicare begins to pay its share of the cost.</a:t>
            </a:r>
          </a:p>
          <a:p>
            <a:pPr marL="285750" indent="-285750">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Most covered preventive services are not subject to the deductible.</a:t>
            </a:r>
            <a:endParaRPr lang="en-US" sz="1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3761296" y="4291972"/>
            <a:ext cx="4953786" cy="1687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67088" y="4349035"/>
            <a:ext cx="4788815" cy="1569660"/>
          </a:xfrm>
          <a:prstGeom prst="rect">
            <a:avLst/>
          </a:prstGeom>
          <a:noFill/>
        </p:spPr>
        <p:txBody>
          <a:bodyPr wrap="square" rtlCol="0">
            <a:spAutoFit/>
          </a:bodyPr>
          <a:lstStyle/>
          <a:p>
            <a:pPr>
              <a:spcBef>
                <a:spcPts val="600"/>
              </a:spcBef>
            </a:pPr>
            <a:r>
              <a:rPr lang="en-US" sz="1200" b="1" dirty="0">
                <a:solidFill>
                  <a:schemeClr val="bg1"/>
                </a:solidFill>
                <a:latin typeface="Arial" panose="020B0604020202020204" pitchFamily="34" charset="0"/>
                <a:cs typeface="Arial" panose="020B0604020202020204" pitchFamily="34" charset="0"/>
              </a:rPr>
              <a:t>Cost Sharing:</a:t>
            </a:r>
          </a:p>
          <a:p>
            <a:pPr marL="285750" indent="-285750">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Once the deductible is satisfied, a Medicare beneficiary will typically pay 20% of the Medicare-approved amount for covered Part B services, if the provider accepts Medicare assignment.</a:t>
            </a:r>
          </a:p>
          <a:p>
            <a:pPr marL="285750" indent="-285750">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Beneficiaries pay $0 for most Medicare-covered preventive services.</a:t>
            </a:r>
          </a:p>
          <a:p>
            <a:pPr marL="285750" indent="-285750">
              <a:buFont typeface="Wingdings" panose="05000000000000000000" pitchFamily="2" charset="2"/>
              <a:buChar char="§"/>
            </a:pPr>
            <a:r>
              <a:rPr lang="en-US" sz="1200" dirty="0">
                <a:solidFill>
                  <a:schemeClr val="bg1"/>
                </a:solidFill>
                <a:latin typeface="Arial" panose="020B0604020202020204" pitchFamily="34" charset="0"/>
                <a:cs typeface="Arial" panose="020B0604020202020204" pitchFamily="34" charset="0"/>
              </a:rPr>
              <a:t>There is no maximum out-of-pocket limit for beneficiaries covered under Original Medicare.</a:t>
            </a:r>
          </a:p>
        </p:txBody>
      </p:sp>
    </p:spTree>
    <p:extLst>
      <p:ext uri="{BB962C8B-B14F-4D97-AF65-F5344CB8AC3E}">
        <p14:creationId xmlns:p14="http://schemas.microsoft.com/office/powerpoint/2010/main" val="283170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37F40-E723-4089-AFA4-E6FD81F280E5}"/>
              </a:ext>
            </a:extLst>
          </p:cNvPr>
          <p:cNvSpPr/>
          <p:nvPr/>
        </p:nvSpPr>
        <p:spPr>
          <a:xfrm>
            <a:off x="365759" y="1188720"/>
            <a:ext cx="4646816" cy="3708708"/>
          </a:xfrm>
          <a:prstGeom prst="rect">
            <a:avLst/>
          </a:prstGeom>
        </p:spPr>
        <p:txBody>
          <a:bodyPr wrap="square" lIns="0" tIns="0" rIns="0" bIns="0">
            <a:spAutoFit/>
          </a:bodyPr>
          <a:lstStyle/>
          <a:p>
            <a:pPr marR="0" lvl="0">
              <a:spcAft>
                <a:spcPts val="300"/>
              </a:spcAft>
              <a:tabLst>
                <a:tab pos="457200" algn="l"/>
              </a:tabLst>
            </a:pP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Medicare Part C</a:t>
            </a:r>
          </a:p>
          <a:p>
            <a:pPr marL="225425" marR="0" lvl="0" indent="-225425">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Also known as </a:t>
            </a:r>
            <a:r>
              <a:rPr lang="en-US" sz="1600" b="1" dirty="0">
                <a:solidFill>
                  <a:schemeClr val="tx2"/>
                </a:solidFill>
                <a:latin typeface="Arial" panose="020B0604020202020204" pitchFamily="34" charset="0"/>
                <a:ea typeface="Calibri" panose="020F0502020204030204" pitchFamily="34" charset="0"/>
                <a:cs typeface="Arial" panose="020B0604020202020204" pitchFamily="34" charset="0"/>
              </a:rPr>
              <a:t>Medicare Advantage </a:t>
            </a: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or </a:t>
            </a:r>
            <a:r>
              <a:rPr lang="en-US" sz="1600" b="1" dirty="0">
                <a:solidFill>
                  <a:schemeClr val="tx2"/>
                </a:solidFill>
                <a:latin typeface="Arial" panose="020B0604020202020204" pitchFamily="34" charset="0"/>
                <a:ea typeface="Calibri" panose="020F0502020204030204" pitchFamily="34" charset="0"/>
                <a:cs typeface="Arial" panose="020B0604020202020204" pitchFamily="34" charset="0"/>
              </a:rPr>
              <a:t>Medicare Replacement Plans.</a:t>
            </a:r>
            <a:endParaRPr lang="en-US"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225425" marR="0" lvl="0" indent="-225425">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All Part A and Part B benefits are obtained through the private plan.</a:t>
            </a:r>
          </a:p>
          <a:p>
            <a:pPr marL="225425" marR="0" lvl="0" indent="-225425">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Cover ALL services that Original Medicare covers, except hospice care. Hospice will be covered by Original Medicare.</a:t>
            </a:r>
          </a:p>
          <a:p>
            <a:pPr marL="225425" marR="0" lvl="0" indent="-225425">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May offer extra coverage such as vision, dental and hearing.</a:t>
            </a:r>
          </a:p>
          <a:p>
            <a:pPr marL="225425" marR="0" lvl="0" indent="-225425">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Most include prescription drug coverage, Part D.</a:t>
            </a:r>
          </a:p>
          <a:p>
            <a:pPr marL="225425" marR="0" lvl="0" indent="-225425">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Medicare pays a fixed amount directly to the plan for the members’ care on a per- member, per-month basis.</a:t>
            </a:r>
          </a:p>
        </p:txBody>
      </p:sp>
      <p:sp>
        <p:nvSpPr>
          <p:cNvPr id="4" name="Title 2"/>
          <p:cNvSpPr>
            <a:spLocks noGrp="1"/>
          </p:cNvSpPr>
          <p:nvPr>
            <p:ph type="title"/>
          </p:nvPr>
        </p:nvSpPr>
        <p:spPr>
          <a:xfrm>
            <a:off x="365760" y="365760"/>
            <a:ext cx="8569968" cy="566207"/>
          </a:xfrm>
        </p:spPr>
        <p:txBody>
          <a:bodyPr>
            <a:noAutofit/>
          </a:bodyPr>
          <a:lstStyle/>
          <a:p>
            <a:r>
              <a:rPr lang="en-US" dirty="0">
                <a:solidFill>
                  <a:schemeClr val="tx2"/>
                </a:solidFill>
              </a:rPr>
              <a:t>Medicare Part C</a:t>
            </a:r>
            <a:endParaRPr lang="en-US" dirty="0"/>
          </a:p>
        </p:txBody>
      </p:sp>
      <p:grpSp>
        <p:nvGrpSpPr>
          <p:cNvPr id="2" name="Group 1">
            <a:extLst>
              <a:ext uri="{FF2B5EF4-FFF2-40B4-BE49-F238E27FC236}">
                <a16:creationId xmlns:a16="http://schemas.microsoft.com/office/drawing/2014/main" id="{6C1D010D-E3A0-6A40-8FC3-C307E3C51BDA}"/>
              </a:ext>
            </a:extLst>
          </p:cNvPr>
          <p:cNvGrpSpPr/>
          <p:nvPr/>
        </p:nvGrpSpPr>
        <p:grpSpPr>
          <a:xfrm>
            <a:off x="5134009" y="1241380"/>
            <a:ext cx="3567953" cy="3146612"/>
            <a:chOff x="5042566" y="1490097"/>
            <a:chExt cx="3567953" cy="3146612"/>
          </a:xfrm>
        </p:grpSpPr>
        <p:sp>
          <p:nvSpPr>
            <p:cNvPr id="8" name="Rounded Rectangle 7"/>
            <p:cNvSpPr/>
            <p:nvPr/>
          </p:nvSpPr>
          <p:spPr>
            <a:xfrm>
              <a:off x="5042566" y="1490097"/>
              <a:ext cx="3567953" cy="3146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77D50B-DB34-432D-AA73-CC1AB501A171}"/>
                </a:ext>
              </a:extLst>
            </p:cNvPr>
            <p:cNvPicPr>
              <a:picLocks noChangeAspect="1"/>
            </p:cNvPicPr>
            <p:nvPr/>
          </p:nvPicPr>
          <p:blipFill>
            <a:blip r:embed="rId2">
              <a:duotone>
                <a:prstClr val="black"/>
                <a:schemeClr val="accent2">
                  <a:tint val="45000"/>
                  <a:satMod val="400000"/>
                </a:schemeClr>
              </a:duotone>
            </a:blip>
            <a:stretch>
              <a:fillRect/>
            </a:stretch>
          </p:blipFill>
          <p:spPr>
            <a:xfrm>
              <a:off x="5335179" y="1762908"/>
              <a:ext cx="2982726" cy="26009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6" name="TextBox 5"/>
          <p:cNvSpPr txBox="1"/>
          <p:nvPr/>
        </p:nvSpPr>
        <p:spPr>
          <a:xfrm>
            <a:off x="365760" y="4924643"/>
            <a:ext cx="7807093" cy="1061829"/>
          </a:xfrm>
          <a:prstGeom prst="rect">
            <a:avLst/>
          </a:prstGeom>
          <a:noFill/>
        </p:spPr>
        <p:txBody>
          <a:bodyPr wrap="square" lIns="0" tIns="0" rIns="0" bIns="0" rtlCol="0">
            <a:spAutoFit/>
          </a:bodyPr>
          <a:lstStyle/>
          <a:p>
            <a:pPr marL="230188" marR="0" lvl="0" indent="-230188">
              <a:spcAft>
                <a:spcPts val="300"/>
              </a:spcAft>
              <a:buFont typeface="Wingdings" panose="05000000000000000000" pitchFamily="2" charset="2"/>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Plans must be approved by Medicare </a:t>
            </a:r>
            <a:r>
              <a:rPr lang="en-US" sz="1600" u="sng" dirty="0">
                <a:latin typeface="Arial" panose="020B0604020202020204" pitchFamily="34" charset="0"/>
                <a:ea typeface="Calibri" panose="020F0502020204030204" pitchFamily="34" charset="0"/>
                <a:cs typeface="Arial" panose="020B0604020202020204" pitchFamily="34" charset="0"/>
              </a:rPr>
              <a:t>annually</a:t>
            </a:r>
            <a:r>
              <a:rPr lang="en-US" sz="1600" dirty="0">
                <a:latin typeface="Arial" panose="020B0604020202020204" pitchFamily="34" charset="0"/>
                <a:ea typeface="Calibri" panose="020F0502020204030204" pitchFamily="34" charset="0"/>
                <a:cs typeface="Arial" panose="020B0604020202020204" pitchFamily="34" charset="0"/>
              </a:rPr>
              <a:t>. Continued coverage in a specific plan type is not guaranteed year to year.</a:t>
            </a:r>
          </a:p>
          <a:p>
            <a:pPr marL="230188" marR="0" lvl="0" indent="-230188">
              <a:spcAft>
                <a:spcPts val="300"/>
              </a:spcAft>
              <a:buFont typeface="Wingdings" panose="05000000000000000000" pitchFamily="2" charset="2"/>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Medicare Advantage Plans are </a:t>
            </a:r>
            <a:r>
              <a:rPr lang="en-US" sz="1600" u="sng" dirty="0">
                <a:latin typeface="Arial" panose="020B0604020202020204" pitchFamily="34" charset="0"/>
                <a:ea typeface="Calibri" panose="020F0502020204030204" pitchFamily="34" charset="0"/>
                <a:cs typeface="Arial" panose="020B0604020202020204" pitchFamily="34" charset="0"/>
              </a:rPr>
              <a:t>NOT</a:t>
            </a:r>
            <a:r>
              <a:rPr lang="en-US" sz="1600" dirty="0">
                <a:latin typeface="Arial" panose="020B0604020202020204" pitchFamily="34" charset="0"/>
                <a:ea typeface="Calibri" panose="020F0502020204030204" pitchFamily="34" charset="0"/>
                <a:cs typeface="Arial" panose="020B0604020202020204" pitchFamily="34" charset="0"/>
              </a:rPr>
              <a:t> supplemental coverage.</a:t>
            </a:r>
          </a:p>
          <a:p>
            <a:pPr marL="230188" indent="-230188">
              <a:spcAft>
                <a:spcPts val="300"/>
              </a:spcAft>
              <a:tabLst>
                <a:tab pos="457200" algn="l"/>
              </a:tabLst>
            </a:pPr>
            <a:endParaRPr lang="en-US" sz="1600" dirty="0"/>
          </a:p>
        </p:txBody>
      </p:sp>
    </p:spTree>
    <p:extLst>
      <p:ext uri="{BB962C8B-B14F-4D97-AF65-F5344CB8AC3E}">
        <p14:creationId xmlns:p14="http://schemas.microsoft.com/office/powerpoint/2010/main" val="322206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37F40-E723-4089-AFA4-E6FD81F280E5}"/>
              </a:ext>
            </a:extLst>
          </p:cNvPr>
          <p:cNvSpPr/>
          <p:nvPr/>
        </p:nvSpPr>
        <p:spPr>
          <a:xfrm>
            <a:off x="365760" y="1188720"/>
            <a:ext cx="8412480" cy="2870016"/>
          </a:xfrm>
          <a:prstGeom prst="rect">
            <a:avLst/>
          </a:prstGeom>
        </p:spPr>
        <p:txBody>
          <a:bodyPr wrap="square" lIns="0" tIns="0" rIns="0" bIns="0">
            <a:spAutoFit/>
          </a:bodyPr>
          <a:lstStyle/>
          <a:p>
            <a:pPr marR="0" lvl="0">
              <a:spcAft>
                <a:spcPts val="600"/>
              </a:spcAft>
              <a:tabLst>
                <a:tab pos="457200" algn="l"/>
              </a:tabLst>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Medicare Part C Eligibility</a:t>
            </a:r>
          </a:p>
          <a:p>
            <a:pPr>
              <a:spcAft>
                <a:spcPts val="300"/>
              </a:spcAf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To be eligible to enroll on a Medicare Advantage </a:t>
            </a:r>
            <a:br>
              <a:rPr lang="en-US"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plan, the beneficiary must:</a:t>
            </a:r>
          </a:p>
          <a:p>
            <a:pPr marL="233363" marR="0" lvl="0" indent="-233363">
              <a:spcAft>
                <a:spcPts val="300"/>
              </a:spcAft>
              <a:buFont typeface="Wingdings" panose="05000000000000000000" pitchFamily="2" charset="2"/>
              <a:buChar char=""/>
              <a:tabLst>
                <a:tab pos="457200" algn="l"/>
              </a:tabLs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Be entitled to Medicare Part A</a:t>
            </a:r>
          </a:p>
          <a:p>
            <a:pPr marL="233363" marR="0" lvl="0" indent="-233363">
              <a:spcAft>
                <a:spcPts val="300"/>
              </a:spcAft>
              <a:buFont typeface="Wingdings" panose="05000000000000000000" pitchFamily="2" charset="2"/>
              <a:buChar char=""/>
              <a:tabLst>
                <a:tab pos="457200" algn="l"/>
              </a:tabLs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Be enrolled in Medicare Part B</a:t>
            </a:r>
          </a:p>
          <a:p>
            <a:pPr marL="233363" marR="0" lvl="0" indent="-233363">
              <a:spcAft>
                <a:spcPts val="1200"/>
              </a:spcAft>
              <a:buFont typeface="Wingdings" panose="05000000000000000000" pitchFamily="2" charset="2"/>
              <a:buChar char=""/>
              <a:tabLst>
                <a:tab pos="457200" algn="l"/>
              </a:tabLs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Live in the plan’s service area </a:t>
            </a:r>
          </a:p>
          <a:p>
            <a:pPr marR="0" lvl="0">
              <a:spcAft>
                <a:spcPts val="800"/>
              </a:spcAft>
              <a:tabLst>
                <a:tab pos="457200" algn="l"/>
              </a:tabLs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If the beneficiary is currently paying an additional premium for Part A and/or Part B, the beneficiary must continue paying this premium even if on a Medicare Advantage plan. </a:t>
            </a:r>
          </a:p>
        </p:txBody>
      </p:sp>
      <p:sp>
        <p:nvSpPr>
          <p:cNvPr id="4" name="Title 2"/>
          <p:cNvSpPr>
            <a:spLocks noGrp="1"/>
          </p:cNvSpPr>
          <p:nvPr>
            <p:ph type="title"/>
          </p:nvPr>
        </p:nvSpPr>
        <p:spPr>
          <a:xfrm>
            <a:off x="365760" y="365760"/>
            <a:ext cx="8569968" cy="566207"/>
          </a:xfrm>
        </p:spPr>
        <p:txBody>
          <a:bodyPr>
            <a:noAutofit/>
          </a:bodyPr>
          <a:lstStyle/>
          <a:p>
            <a:r>
              <a:rPr lang="en-US" dirty="0">
                <a:solidFill>
                  <a:schemeClr val="tx2"/>
                </a:solidFill>
              </a:rPr>
              <a:t>Medicare Part C</a:t>
            </a:r>
            <a:endParaRPr lang="en-US" dirty="0"/>
          </a:p>
        </p:txBody>
      </p:sp>
      <p:pic>
        <p:nvPicPr>
          <p:cNvPr id="2050" name="Picture 2" descr="For Members | UnitedHealthcare Community Plan: Medicare &amp; Medica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733" y="365760"/>
            <a:ext cx="3482507" cy="223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2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37F40-E723-4089-AFA4-E6FD81F280E5}"/>
              </a:ext>
            </a:extLst>
          </p:cNvPr>
          <p:cNvSpPr/>
          <p:nvPr/>
        </p:nvSpPr>
        <p:spPr>
          <a:xfrm>
            <a:off x="365760" y="1188720"/>
            <a:ext cx="8412480" cy="4745210"/>
          </a:xfrm>
          <a:prstGeom prst="rect">
            <a:avLst/>
          </a:prstGeom>
        </p:spPr>
        <p:txBody>
          <a:bodyPr wrap="square" lIns="0" tIns="0" rIns="0" bIns="0">
            <a:spAutoFit/>
          </a:bodyPr>
          <a:lstStyle/>
          <a:p>
            <a:pPr marR="0" lvl="0">
              <a:tabLst>
                <a:tab pos="457200" algn="l"/>
              </a:tabLst>
            </a:pP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Medicare Part D</a:t>
            </a:r>
          </a:p>
          <a:p>
            <a:pPr marL="230188" marR="0" lvl="0"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cs typeface="Arial" panose="020B0604020202020204" pitchFamily="34" charset="0"/>
              </a:rPr>
              <a:t>Part D is prescription drug coverage and is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offered to everyone with Medicare. </a:t>
            </a:r>
          </a:p>
          <a:p>
            <a:pPr marL="230188"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cs typeface="Arial" panose="020B0604020202020204" pitchFamily="34" charset="0"/>
              </a:rPr>
              <a:t>To get Part D, the beneficiary must join a plan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run by an insurance company or other private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company approved by Medicare. </a:t>
            </a:r>
          </a:p>
          <a:p>
            <a:pPr marL="230188"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cs typeface="Arial" panose="020B0604020202020204" pitchFamily="34" charset="0"/>
              </a:rPr>
              <a:t>Each plan will vary in cost and covered drugs.</a:t>
            </a:r>
          </a:p>
          <a:p>
            <a:pPr marL="230188" indent="-230188">
              <a:buFont typeface="Wingdings" panose="05000000000000000000" pitchFamily="2" charset="2"/>
              <a:buChar char="§"/>
              <a:tabLst>
                <a:tab pos="457200" algn="l"/>
              </a:tabLst>
            </a:pPr>
            <a:r>
              <a:rPr lang="en-US" sz="1600" dirty="0">
                <a:solidFill>
                  <a:schemeClr val="tx2"/>
                </a:solidFill>
                <a:latin typeface="Arial" panose="020B0604020202020204" pitchFamily="34" charset="0"/>
                <a:cs typeface="Arial" panose="020B0604020202020204" pitchFamily="34" charset="0"/>
              </a:rPr>
              <a:t>Part D plans can change from year to year.</a:t>
            </a:r>
          </a:p>
          <a:p>
            <a:pPr marL="342900" marR="0" lvl="0" indent="-342900">
              <a:lnSpc>
                <a:spcPct val="107000"/>
              </a:lnSpc>
              <a:spcBef>
                <a:spcPts val="0"/>
              </a:spcBef>
              <a:spcAft>
                <a:spcPts val="0"/>
              </a:spcAft>
              <a:buFont typeface="Wingdings" panose="05000000000000000000" pitchFamily="2" charset="2"/>
              <a:buChar char=""/>
              <a:tabLst>
                <a:tab pos="457200" algn="l"/>
              </a:tabLst>
            </a:pPr>
            <a:endParaRPr lang="en-US" sz="1400" dirty="0">
              <a:solidFill>
                <a:schemeClr val="tx2"/>
              </a:solidFill>
              <a:latin typeface="Arial" panose="020B0604020202020204" pitchFamily="34" charset="0"/>
              <a:cs typeface="Arial" panose="020B0604020202020204" pitchFamily="34" charset="0"/>
            </a:endParaRPr>
          </a:p>
          <a:p>
            <a:pPr marR="0" lvl="0">
              <a:tabLst>
                <a:tab pos="457200" algn="l"/>
              </a:tabLst>
            </a:pP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Part D Late Enrollment Penalty (LEP)</a:t>
            </a:r>
          </a:p>
          <a:p>
            <a:pPr marL="230188" marR="0" lvl="0" indent="-222250">
              <a:spcAft>
                <a:spcPts val="12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cs typeface="Arial" panose="020B0604020202020204" pitchFamily="34" charset="0"/>
              </a:rPr>
              <a:t>There is a late penalty premium for not joining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a Medicare Part D drug plan when the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beneficiary first becomes eligible for Medicare. </a:t>
            </a:r>
          </a:p>
          <a:p>
            <a:pPr marL="230188">
              <a:tabLst>
                <a:tab pos="457200" algn="l"/>
              </a:tabLst>
            </a:pPr>
            <a:r>
              <a:rPr lang="en-US" sz="1600" dirty="0">
                <a:solidFill>
                  <a:schemeClr val="tx2"/>
                </a:solidFill>
                <a:latin typeface="Arial" panose="020B0604020202020204" pitchFamily="34" charset="0"/>
                <a:cs typeface="Arial" panose="020B0604020202020204" pitchFamily="34" charset="0"/>
              </a:rPr>
              <a:t>For example: If the average monthly prescription drug premium is $33.19, the penalty fee will be calculated as 1% of $33.19, multiplied by the number of months late enrolling in Part D. If the beneficiary was 12 months late in enrolling, the penalty would be $3.98, paid on top of the drug plan’s monthly premium.</a:t>
            </a:r>
          </a:p>
          <a:p>
            <a:pPr marR="0" lvl="0">
              <a:lnSpc>
                <a:spcPct val="107000"/>
              </a:lnSpc>
              <a:spcBef>
                <a:spcPts val="0"/>
              </a:spcBef>
              <a:spcAft>
                <a:spcPts val="0"/>
              </a:spcAft>
              <a:tabLst>
                <a:tab pos="457200" algn="l"/>
              </a:tabLst>
            </a:pPr>
            <a:endParaRPr lang="en-US" sz="1600" dirty="0">
              <a:solidFill>
                <a:schemeClr val="tx2"/>
              </a:solidFill>
              <a:latin typeface="Arial" panose="020B0604020202020204" pitchFamily="34" charset="0"/>
              <a:cs typeface="Arial" panose="020B0604020202020204" pitchFamily="34" charset="0"/>
            </a:endParaRPr>
          </a:p>
        </p:txBody>
      </p:sp>
      <p:sp>
        <p:nvSpPr>
          <p:cNvPr id="4" name="Title 2"/>
          <p:cNvSpPr>
            <a:spLocks noGrp="1"/>
          </p:cNvSpPr>
          <p:nvPr>
            <p:ph type="title"/>
          </p:nvPr>
        </p:nvSpPr>
        <p:spPr>
          <a:xfrm>
            <a:off x="365760" y="365760"/>
            <a:ext cx="8569968" cy="566207"/>
          </a:xfrm>
        </p:spPr>
        <p:txBody>
          <a:bodyPr>
            <a:noAutofit/>
          </a:bodyPr>
          <a:lstStyle/>
          <a:p>
            <a:r>
              <a:rPr lang="en-US" dirty="0">
                <a:solidFill>
                  <a:schemeClr val="tx2"/>
                </a:solidFill>
              </a:rPr>
              <a:t>Medicare Part D</a:t>
            </a:r>
            <a:endParaRPr lang="en-US" dirty="0"/>
          </a:p>
        </p:txBody>
      </p:sp>
      <p:grpSp>
        <p:nvGrpSpPr>
          <p:cNvPr id="2" name="Group 1">
            <a:extLst>
              <a:ext uri="{FF2B5EF4-FFF2-40B4-BE49-F238E27FC236}">
                <a16:creationId xmlns:a16="http://schemas.microsoft.com/office/drawing/2014/main" id="{7A72BFF2-A96E-1444-BF56-558D1881F5FC}"/>
              </a:ext>
            </a:extLst>
          </p:cNvPr>
          <p:cNvGrpSpPr/>
          <p:nvPr/>
        </p:nvGrpSpPr>
        <p:grpSpPr>
          <a:xfrm>
            <a:off x="5167227" y="1322624"/>
            <a:ext cx="3680375" cy="2832847"/>
            <a:chOff x="5167227" y="2124636"/>
            <a:chExt cx="3680375" cy="2832847"/>
          </a:xfrm>
        </p:grpSpPr>
        <p:sp>
          <p:nvSpPr>
            <p:cNvPr id="6" name="Rounded Rectangle 5"/>
            <p:cNvSpPr/>
            <p:nvPr/>
          </p:nvSpPr>
          <p:spPr>
            <a:xfrm>
              <a:off x="5167227" y="2124636"/>
              <a:ext cx="3680375" cy="2832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7C094A-239D-4BCC-A8D7-6A0D3E2D79CB}"/>
                </a:ext>
              </a:extLst>
            </p:cNvPr>
            <p:cNvPicPr>
              <a:picLocks noChangeAspect="1"/>
            </p:cNvPicPr>
            <p:nvPr/>
          </p:nvPicPr>
          <p:blipFill>
            <a:blip r:embed="rId2">
              <a:duotone>
                <a:prstClr val="black"/>
                <a:schemeClr val="accent2">
                  <a:tint val="45000"/>
                  <a:satMod val="400000"/>
                </a:schemeClr>
              </a:duotone>
            </a:blip>
            <a:stretch>
              <a:fillRect/>
            </a:stretch>
          </p:blipFill>
          <p:spPr>
            <a:xfrm>
              <a:off x="5476587" y="2415543"/>
              <a:ext cx="3061653" cy="2251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extLst>
      <p:ext uri="{BB962C8B-B14F-4D97-AF65-F5344CB8AC3E}">
        <p14:creationId xmlns:p14="http://schemas.microsoft.com/office/powerpoint/2010/main" val="204554292"/>
      </p:ext>
    </p:extLst>
  </p:cSld>
  <p:clrMapOvr>
    <a:masterClrMapping/>
  </p:clrMapOvr>
</p:sld>
</file>

<file path=ppt/theme/theme1.xml><?xml version="1.0" encoding="utf-8"?>
<a:theme xmlns:a="http://schemas.openxmlformats.org/drawingml/2006/main" name="HFHP19-002_New Powerpoint Template_HFHP and AdventHealth">
  <a:themeElements>
    <a:clrScheme name="HF Colors">
      <a:dk1>
        <a:srgbClr val="000000"/>
      </a:dk1>
      <a:lt1>
        <a:srgbClr val="FFFFFF"/>
      </a:lt1>
      <a:dk2>
        <a:srgbClr val="192757"/>
      </a:dk2>
      <a:lt2>
        <a:srgbClr val="E7E6E6"/>
      </a:lt2>
      <a:accent1>
        <a:srgbClr val="192756"/>
      </a:accent1>
      <a:accent2>
        <a:srgbClr val="3D7CBC"/>
      </a:accent2>
      <a:accent3>
        <a:srgbClr val="C8C9C8"/>
      </a:accent3>
      <a:accent4>
        <a:srgbClr val="D9E6F3"/>
      </a:accent4>
      <a:accent5>
        <a:srgbClr val="286096"/>
      </a:accent5>
      <a:accent6>
        <a:srgbClr val="3E3F3E"/>
      </a:accent6>
      <a:hlink>
        <a:srgbClr val="8CB2DA"/>
      </a:hlink>
      <a:folHlink>
        <a:srgbClr val="8D28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D394F0-82FE-BA4C-843C-5D6DE7EE6B3D}" vid="{71E87D9A-3834-EF46-BF0C-9E160265AD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Dual Logo Powerpoint Template</Template>
  <TotalTime>2549</TotalTime>
  <Words>2778</Words>
  <Application>Microsoft Office PowerPoint</Application>
  <PresentationFormat>On-screen Show (4:3)</PresentationFormat>
  <Paragraphs>335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Segoe UI</vt:lpstr>
      <vt:lpstr>Wingdings</vt:lpstr>
      <vt:lpstr>HFHP19-002_New Powerpoint Template_HFHP and AdventHealth</vt:lpstr>
      <vt:lpstr>PowerPoint Presentation</vt:lpstr>
      <vt:lpstr>Module Description</vt:lpstr>
      <vt:lpstr>History of Medicare</vt:lpstr>
      <vt:lpstr>Medicare “ABCDs”</vt:lpstr>
      <vt:lpstr>Medicare Part A</vt:lpstr>
      <vt:lpstr>Medicare Part B</vt:lpstr>
      <vt:lpstr>Medicare Part C</vt:lpstr>
      <vt:lpstr>Medicare Part C</vt:lpstr>
      <vt:lpstr>Medicare Part D</vt:lpstr>
      <vt:lpstr>Medicare Part D</vt:lpstr>
      <vt:lpstr>Medicare Enrollment Periods</vt:lpstr>
      <vt:lpstr>Medicare Advantage Plans Sales Territory and Plan Type</vt:lpstr>
      <vt:lpstr>Medicare Advantage Plans  Service Area</vt:lpstr>
      <vt:lpstr>Medicare Service Area</vt:lpstr>
      <vt:lpstr>Medicare Products</vt:lpstr>
      <vt:lpstr>Sales and Enrollment Procedures</vt:lpstr>
      <vt:lpstr>Sales and Enrollment Procedures</vt:lpstr>
      <vt:lpstr>Sales and Enrollment Procedures</vt:lpstr>
      <vt:lpstr>Sales and Enrollment Procedures</vt:lpstr>
      <vt:lpstr>Sales and Enrollment Procedures</vt:lpstr>
      <vt:lpstr>Sales and Enrollment Procedures</vt:lpstr>
      <vt:lpstr>Sales and Enrollment Procedures</vt:lpstr>
      <vt:lpstr>Sales and Enrollment Procedures</vt:lpstr>
      <vt:lpstr>Consequences</vt:lpstr>
      <vt:lpstr>Sales and Enrollment Procedures</vt:lpstr>
      <vt:lpstr>What to Expect Next</vt:lpstr>
      <vt:lpstr>What to Expect Next</vt:lpstr>
      <vt:lpstr>What to Expect Next</vt:lpstr>
      <vt:lpstr>Broker Compensation</vt:lpstr>
      <vt:lpstr>Sales Office 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pt)</dc:title>
  <dc:creator>Gavin,Tina Marie</dc:creator>
  <cp:lastModifiedBy>Cole, Jennifer</cp:lastModifiedBy>
  <cp:revision>192</cp:revision>
  <dcterms:created xsi:type="dcterms:W3CDTF">2020-01-14T14:25:55Z</dcterms:created>
  <dcterms:modified xsi:type="dcterms:W3CDTF">2021-10-18T14:54:59Z</dcterms:modified>
</cp:coreProperties>
</file>